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2" r:id="rId13"/>
    <p:sldId id="270" r:id="rId14"/>
    <p:sldId id="271" r:id="rId15"/>
    <p:sldId id="274" r:id="rId16"/>
    <p:sldId id="281" r:id="rId17"/>
    <p:sldId id="275" r:id="rId18"/>
    <p:sldId id="267" r:id="rId19"/>
    <p:sldId id="276" r:id="rId20"/>
    <p:sldId id="277" r:id="rId21"/>
    <p:sldId id="278" r:id="rId22"/>
    <p:sldId id="280" r:id="rId23"/>
    <p:sldId id="279" r:id="rId24"/>
    <p:sldId id="316" r:id="rId25"/>
    <p:sldId id="317" r:id="rId26"/>
    <p:sldId id="318" r:id="rId27"/>
    <p:sldId id="319" r:id="rId28"/>
    <p:sldId id="320" r:id="rId29"/>
    <p:sldId id="282" r:id="rId30"/>
    <p:sldId id="273" r:id="rId31"/>
    <p:sldId id="296" r:id="rId32"/>
    <p:sldId id="297" r:id="rId33"/>
    <p:sldId id="285" r:id="rId34"/>
    <p:sldId id="315" r:id="rId35"/>
    <p:sldId id="286" r:id="rId36"/>
    <p:sldId id="287" r:id="rId37"/>
    <p:sldId id="288" r:id="rId38"/>
    <p:sldId id="289" r:id="rId39"/>
    <p:sldId id="300" r:id="rId40"/>
    <p:sldId id="291" r:id="rId41"/>
    <p:sldId id="299" r:id="rId42"/>
    <p:sldId id="302" r:id="rId43"/>
    <p:sldId id="298" r:id="rId44"/>
    <p:sldId id="29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292" r:id="rId59"/>
    <p:sldId id="283" r:id="rId60"/>
    <p:sldId id="284" r:id="rId61"/>
    <p:sldId id="293" r:id="rId62"/>
    <p:sldId id="294" r:id="rId63"/>
    <p:sldId id="295" r:id="rId64"/>
    <p:sldId id="341" r:id="rId65"/>
    <p:sldId id="321" r:id="rId66"/>
    <p:sldId id="325" r:id="rId67"/>
    <p:sldId id="322" r:id="rId68"/>
    <p:sldId id="323" r:id="rId69"/>
    <p:sldId id="324" r:id="rId70"/>
    <p:sldId id="327" r:id="rId71"/>
    <p:sldId id="330" r:id="rId72"/>
    <p:sldId id="331" r:id="rId73"/>
    <p:sldId id="328" r:id="rId74"/>
    <p:sldId id="333" r:id="rId75"/>
    <p:sldId id="334" r:id="rId76"/>
    <p:sldId id="335" r:id="rId77"/>
    <p:sldId id="336" r:id="rId78"/>
    <p:sldId id="337" r:id="rId79"/>
    <p:sldId id="340" r:id="rId80"/>
    <p:sldId id="338" r:id="rId81"/>
    <p:sldId id="339" r:id="rId82"/>
    <p:sldId id="326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4" r:id="rId104"/>
    <p:sldId id="362" r:id="rId105"/>
    <p:sldId id="365" r:id="rId106"/>
    <p:sldId id="363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97" r:id="rId119"/>
    <p:sldId id="377" r:id="rId120"/>
    <p:sldId id="378" r:id="rId121"/>
    <p:sldId id="399" r:id="rId122"/>
    <p:sldId id="379" r:id="rId123"/>
    <p:sldId id="381" r:id="rId124"/>
    <p:sldId id="400" r:id="rId125"/>
    <p:sldId id="380" r:id="rId126"/>
    <p:sldId id="384" r:id="rId127"/>
    <p:sldId id="382" r:id="rId128"/>
    <p:sldId id="383" r:id="rId129"/>
    <p:sldId id="390" r:id="rId130"/>
    <p:sldId id="385" r:id="rId131"/>
    <p:sldId id="386" r:id="rId132"/>
    <p:sldId id="387" r:id="rId133"/>
    <p:sldId id="388" r:id="rId134"/>
    <p:sldId id="391" r:id="rId135"/>
    <p:sldId id="392" r:id="rId136"/>
    <p:sldId id="393" r:id="rId137"/>
    <p:sldId id="394" r:id="rId138"/>
    <p:sldId id="395" r:id="rId139"/>
    <p:sldId id="396" r:id="rId140"/>
    <p:sldId id="398" r:id="rId141"/>
    <p:sldId id="401" r:id="rId142"/>
    <p:sldId id="404" r:id="rId143"/>
    <p:sldId id="402" r:id="rId144"/>
    <p:sldId id="405" r:id="rId145"/>
    <p:sldId id="403" r:id="rId146"/>
    <p:sldId id="406" r:id="rId147"/>
    <p:sldId id="407" r:id="rId148"/>
    <p:sldId id="409" r:id="rId149"/>
    <p:sldId id="408" r:id="rId150"/>
    <p:sldId id="410" r:id="rId151"/>
    <p:sldId id="412" r:id="rId152"/>
    <p:sldId id="411" r:id="rId153"/>
    <p:sldId id="413" r:id="rId154"/>
    <p:sldId id="414" r:id="rId155"/>
    <p:sldId id="415" r:id="rId156"/>
    <p:sldId id="416" r:id="rId157"/>
    <p:sldId id="417" r:id="rId158"/>
    <p:sldId id="418" r:id="rId159"/>
    <p:sldId id="420" r:id="rId160"/>
    <p:sldId id="421" r:id="rId161"/>
    <p:sldId id="422" r:id="rId162"/>
    <p:sldId id="423" r:id="rId163"/>
    <p:sldId id="425" r:id="rId164"/>
    <p:sldId id="424" r:id="rId165"/>
    <p:sldId id="426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6" r:id="rId176"/>
    <p:sldId id="437" r:id="rId177"/>
    <p:sldId id="438" r:id="rId178"/>
    <p:sldId id="439" r:id="rId179"/>
    <p:sldId id="440" r:id="rId180"/>
    <p:sldId id="441" r:id="rId181"/>
    <p:sldId id="442" r:id="rId182"/>
    <p:sldId id="443" r:id="rId183"/>
    <p:sldId id="444" r:id="rId184"/>
    <p:sldId id="445" r:id="rId185"/>
    <p:sldId id="446" r:id="rId186"/>
    <p:sldId id="447" r:id="rId187"/>
    <p:sldId id="448" r:id="rId188"/>
    <p:sldId id="449" r:id="rId189"/>
    <p:sldId id="450" r:id="rId190"/>
    <p:sldId id="451" r:id="rId191"/>
    <p:sldId id="452" r:id="rId192"/>
    <p:sldId id="453" r:id="rId193"/>
    <p:sldId id="454" r:id="rId194"/>
    <p:sldId id="455" r:id="rId195"/>
    <p:sldId id="419" r:id="rId196"/>
    <p:sldId id="456" r:id="rId197"/>
    <p:sldId id="459" r:id="rId198"/>
    <p:sldId id="458" r:id="rId199"/>
    <p:sldId id="457" r:id="rId200"/>
    <p:sldId id="460" r:id="rId201"/>
    <p:sldId id="461" r:id="rId202"/>
    <p:sldId id="462" r:id="rId203"/>
    <p:sldId id="466" r:id="rId204"/>
    <p:sldId id="468" r:id="rId205"/>
    <p:sldId id="469" r:id="rId206"/>
    <p:sldId id="488" r:id="rId207"/>
    <p:sldId id="470" r:id="rId208"/>
    <p:sldId id="489" r:id="rId209"/>
    <p:sldId id="490" r:id="rId210"/>
    <p:sldId id="463" r:id="rId211"/>
    <p:sldId id="464" r:id="rId212"/>
    <p:sldId id="465" r:id="rId213"/>
    <p:sldId id="471" r:id="rId214"/>
    <p:sldId id="472" r:id="rId215"/>
    <p:sldId id="491" r:id="rId216"/>
    <p:sldId id="473" r:id="rId217"/>
    <p:sldId id="474" r:id="rId218"/>
    <p:sldId id="492" r:id="rId219"/>
    <p:sldId id="475" r:id="rId220"/>
    <p:sldId id="476" r:id="rId221"/>
    <p:sldId id="477" r:id="rId222"/>
    <p:sldId id="481" r:id="rId223"/>
    <p:sldId id="478" r:id="rId224"/>
    <p:sldId id="479" r:id="rId225"/>
    <p:sldId id="480" r:id="rId226"/>
    <p:sldId id="493" r:id="rId227"/>
    <p:sldId id="494" r:id="rId228"/>
    <p:sldId id="495" r:id="rId229"/>
    <p:sldId id="496" r:id="rId230"/>
    <p:sldId id="484" r:id="rId231"/>
    <p:sldId id="497" r:id="rId232"/>
    <p:sldId id="482" r:id="rId233"/>
    <p:sldId id="485" r:id="rId234"/>
    <p:sldId id="486" r:id="rId235"/>
    <p:sldId id="487" r:id="rId236"/>
    <p:sldId id="483" r:id="rId237"/>
    <p:sldId id="498" r:id="rId238"/>
    <p:sldId id="500" r:id="rId239"/>
    <p:sldId id="499" r:id="rId240"/>
    <p:sldId id="510" r:id="rId241"/>
    <p:sldId id="503" r:id="rId242"/>
    <p:sldId id="504" r:id="rId243"/>
    <p:sldId id="505" r:id="rId244"/>
    <p:sldId id="506" r:id="rId245"/>
    <p:sldId id="507" r:id="rId246"/>
    <p:sldId id="508" r:id="rId247"/>
    <p:sldId id="509" r:id="rId248"/>
    <p:sldId id="511" r:id="rId249"/>
    <p:sldId id="512" r:id="rId250"/>
    <p:sldId id="501" r:id="rId251"/>
    <p:sldId id="513" r:id="rId252"/>
    <p:sldId id="514" r:id="rId253"/>
    <p:sldId id="515" r:id="rId254"/>
    <p:sldId id="516" r:id="rId255"/>
    <p:sldId id="517" r:id="rId256"/>
    <p:sldId id="518" r:id="rId257"/>
    <p:sldId id="519" r:id="rId258"/>
    <p:sldId id="520" r:id="rId259"/>
    <p:sldId id="521" r:id="rId260"/>
    <p:sldId id="522" r:id="rId261"/>
    <p:sldId id="523" r:id="rId262"/>
    <p:sldId id="524" r:id="rId263"/>
    <p:sldId id="525" r:id="rId264"/>
    <p:sldId id="527" r:id="rId265"/>
    <p:sldId id="528" r:id="rId266"/>
    <p:sldId id="529" r:id="rId267"/>
    <p:sldId id="530" r:id="rId268"/>
    <p:sldId id="531" r:id="rId269"/>
    <p:sldId id="532" r:id="rId270"/>
    <p:sldId id="533" r:id="rId271"/>
    <p:sldId id="534" r:id="rId272"/>
    <p:sldId id="536" r:id="rId273"/>
    <p:sldId id="535" r:id="rId274"/>
    <p:sldId id="537" r:id="rId275"/>
    <p:sldId id="538" r:id="rId276"/>
    <p:sldId id="539" r:id="rId277"/>
    <p:sldId id="540" r:id="rId278"/>
    <p:sldId id="541" r:id="rId279"/>
    <p:sldId id="542" r:id="rId280"/>
    <p:sldId id="543" r:id="rId2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B229105-7723-42B8-9D27-3E25CCBCDF08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9"/>
            <p14:sldId id="272"/>
            <p14:sldId id="270"/>
            <p14:sldId id="271"/>
            <p14:sldId id="274"/>
            <p14:sldId id="281"/>
            <p14:sldId id="275"/>
            <p14:sldId id="267"/>
            <p14:sldId id="276"/>
            <p14:sldId id="277"/>
            <p14:sldId id="278"/>
            <p14:sldId id="280"/>
            <p14:sldId id="279"/>
            <p14:sldId id="316"/>
            <p14:sldId id="317"/>
            <p14:sldId id="318"/>
            <p14:sldId id="319"/>
            <p14:sldId id="320"/>
            <p14:sldId id="282"/>
            <p14:sldId id="273"/>
            <p14:sldId id="296"/>
            <p14:sldId id="297"/>
            <p14:sldId id="285"/>
            <p14:sldId id="315"/>
            <p14:sldId id="286"/>
            <p14:sldId id="287"/>
            <p14:sldId id="288"/>
            <p14:sldId id="289"/>
            <p14:sldId id="300"/>
            <p14:sldId id="291"/>
            <p14:sldId id="299"/>
            <p14:sldId id="302"/>
            <p14:sldId id="298"/>
            <p14:sldId id="29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92"/>
            <p14:sldId id="283"/>
            <p14:sldId id="284"/>
            <p14:sldId id="293"/>
            <p14:sldId id="294"/>
            <p14:sldId id="295"/>
            <p14:sldId id="341"/>
            <p14:sldId id="321"/>
            <p14:sldId id="325"/>
            <p14:sldId id="322"/>
            <p14:sldId id="323"/>
            <p14:sldId id="324"/>
            <p14:sldId id="327"/>
            <p14:sldId id="330"/>
            <p14:sldId id="331"/>
            <p14:sldId id="328"/>
            <p14:sldId id="333"/>
            <p14:sldId id="334"/>
            <p14:sldId id="335"/>
            <p14:sldId id="336"/>
            <p14:sldId id="337"/>
            <p14:sldId id="340"/>
            <p14:sldId id="338"/>
            <p14:sldId id="339"/>
            <p14:sldId id="326"/>
          </p14:sldIdLst>
        </p14:section>
        <p14:section name="Лекция БД в Hadoop" id="{D6CD2630-4932-4868-B6AB-CB5A20A92798}">
          <p14:sldIdLst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4"/>
            <p14:sldId id="362"/>
            <p14:sldId id="365"/>
            <p14:sldId id="363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97"/>
            <p14:sldId id="377"/>
            <p14:sldId id="378"/>
            <p14:sldId id="399"/>
            <p14:sldId id="379"/>
            <p14:sldId id="381"/>
            <p14:sldId id="400"/>
            <p14:sldId id="380"/>
            <p14:sldId id="384"/>
            <p14:sldId id="382"/>
            <p14:sldId id="383"/>
            <p14:sldId id="390"/>
            <p14:sldId id="385"/>
            <p14:sldId id="386"/>
            <p14:sldId id="387"/>
            <p14:sldId id="388"/>
            <p14:sldId id="391"/>
            <p14:sldId id="392"/>
            <p14:sldId id="393"/>
            <p14:sldId id="394"/>
            <p14:sldId id="395"/>
            <p14:sldId id="396"/>
            <p14:sldId id="398"/>
            <p14:sldId id="401"/>
            <p14:sldId id="404"/>
            <p14:sldId id="402"/>
            <p14:sldId id="405"/>
            <p14:sldId id="403"/>
            <p14:sldId id="406"/>
            <p14:sldId id="407"/>
            <p14:sldId id="409"/>
            <p14:sldId id="408"/>
            <p14:sldId id="410"/>
            <p14:sldId id="412"/>
            <p14:sldId id="411"/>
            <p14:sldId id="413"/>
            <p14:sldId id="414"/>
            <p14:sldId id="415"/>
            <p14:sldId id="416"/>
            <p14:sldId id="417"/>
          </p14:sldIdLst>
        </p14:section>
        <p14:section name="24.11" id="{514CB7B0-6246-404B-ADE5-58A28F1D6C0F}">
          <p14:sldIdLst>
            <p14:sldId id="418"/>
            <p14:sldId id="420"/>
            <p14:sldId id="421"/>
            <p14:sldId id="422"/>
            <p14:sldId id="423"/>
            <p14:sldId id="425"/>
            <p14:sldId id="424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19"/>
            <p14:sldId id="456"/>
            <p14:sldId id="459"/>
            <p14:sldId id="458"/>
            <p14:sldId id="457"/>
            <p14:sldId id="460"/>
            <p14:sldId id="461"/>
            <p14:sldId id="462"/>
            <p14:sldId id="466"/>
            <p14:sldId id="468"/>
            <p14:sldId id="469"/>
            <p14:sldId id="488"/>
            <p14:sldId id="470"/>
            <p14:sldId id="489"/>
            <p14:sldId id="490"/>
            <p14:sldId id="463"/>
            <p14:sldId id="464"/>
            <p14:sldId id="465"/>
            <p14:sldId id="471"/>
            <p14:sldId id="472"/>
            <p14:sldId id="491"/>
            <p14:sldId id="473"/>
            <p14:sldId id="474"/>
            <p14:sldId id="492"/>
            <p14:sldId id="475"/>
            <p14:sldId id="476"/>
            <p14:sldId id="477"/>
            <p14:sldId id="481"/>
            <p14:sldId id="478"/>
            <p14:sldId id="479"/>
            <p14:sldId id="480"/>
            <p14:sldId id="493"/>
            <p14:sldId id="494"/>
            <p14:sldId id="495"/>
            <p14:sldId id="496"/>
            <p14:sldId id="484"/>
            <p14:sldId id="497"/>
            <p14:sldId id="482"/>
            <p14:sldId id="485"/>
            <p14:sldId id="486"/>
            <p14:sldId id="487"/>
            <p14:sldId id="483"/>
            <p14:sldId id="498"/>
            <p14:sldId id="500"/>
            <p14:sldId id="499"/>
            <p14:sldId id="510"/>
            <p14:sldId id="503"/>
            <p14:sldId id="504"/>
            <p14:sldId id="505"/>
            <p14:sldId id="506"/>
            <p14:sldId id="507"/>
            <p14:sldId id="508"/>
            <p14:sldId id="509"/>
            <p14:sldId id="511"/>
            <p14:sldId id="512"/>
            <p14:sldId id="501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6"/>
            <p14:sldId id="535"/>
            <p14:sldId id="537"/>
            <p14:sldId id="538"/>
            <p14:sldId id="539"/>
            <p14:sldId id="540"/>
            <p14:sldId id="541"/>
            <p14:sldId id="542"/>
            <p14:sldId id="5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евлев Кирилл Олегович" initials="ИКО" lastIdx="2" clrIdx="0">
    <p:extLst>
      <p:ext uri="{19B8F6BF-5375-455C-9EA6-DF929625EA0E}">
        <p15:presenceInfo xmlns:p15="http://schemas.microsoft.com/office/powerpoint/2012/main" userId="S-1-12-1-2079963880-1204522041-65881509-9033965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2" autoAdjust="0"/>
    <p:restoredTop sz="91623" autoAdjust="0"/>
  </p:normalViewPr>
  <p:slideViewPr>
    <p:cSldViewPr snapToGrid="0">
      <p:cViewPr>
        <p:scale>
          <a:sx n="66" d="100"/>
          <a:sy n="66" d="100"/>
        </p:scale>
        <p:origin x="280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commentAuthors" Target="commentAuthor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9T05:53:16.519" idx="1">
    <p:pos x="10" y="10"/>
    <p:text>Создаём контейнер для AppMaster'a. Далее он запрашивает необходимые контейнеры(ресурсы) для запуска приложений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578FA-F55B-4377-A299-B78F8EFA9189}" type="datetimeFigureOut">
              <a:rPr lang="ru-RU" smtClean="0"/>
              <a:t>15.12.2022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D950A-984C-4669-955B-76DAC75587E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026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lies.apache.org/flink/flink-docs-master/docs/ops/state/savepoints/" TargetMode="External"/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Горизонтальная и вертикальная масштабируемость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292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Изменение</a:t>
            </a:r>
            <a:r>
              <a:rPr lang="ru-RU" baseline="0" dirty="0" smtClean="0"/>
              <a:t> не происходит частично (откат транзакции), все данные в согласованном состоянии (сумма денег без изменении), параллельные транзакции не влияют, пишутся изменения навсегда.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753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Консистентность</a:t>
            </a:r>
            <a:r>
              <a:rPr lang="ru-RU" baseline="0" dirty="0" smtClean="0"/>
              <a:t> нарушается, любой запрос к базе данных у нас должен завершаться, </a:t>
            </a:r>
          </a:p>
          <a:p>
            <a:r>
              <a:rPr lang="ru-RU" baseline="0" dirty="0" smtClean="0"/>
              <a:t>Если даже извне не идут запросы на изменение, состояние системы может меняться, чтобы система достигала непротиворечивого состояния</a:t>
            </a:r>
          </a:p>
          <a:p>
            <a:r>
              <a:rPr lang="ru-RU" baseline="0" dirty="0" smtClean="0"/>
              <a:t>данные какое-то время могут быть противоречивы, но в конечном счёте придут в непротиворечивое состояние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293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Данные в </a:t>
            </a:r>
            <a:r>
              <a:rPr lang="en-US" dirty="0" smtClean="0"/>
              <a:t>HDFS </a:t>
            </a:r>
            <a:r>
              <a:rPr lang="ru-RU" dirty="0" smtClean="0"/>
              <a:t>несколько </a:t>
            </a:r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ru-RU" dirty="0" smtClean="0"/>
              <a:t>задач считывают эти данные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6731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911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Lookup – </a:t>
            </a:r>
            <a:r>
              <a:rPr lang="ru-RU" dirty="0" smtClean="0"/>
              <a:t>множество</a:t>
            </a:r>
            <a:r>
              <a:rPr lang="ru-RU" baseline="0" dirty="0" smtClean="0"/>
              <a:t> значений по определенному ключу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3686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Служит</a:t>
            </a:r>
            <a:r>
              <a:rPr lang="ru-RU" baseline="0" dirty="0" smtClean="0"/>
              <a:t> для восстановления потерянных данных и помогает </a:t>
            </a:r>
            <a:r>
              <a:rPr lang="en-US" baseline="0" dirty="0" smtClean="0"/>
              <a:t>scheduler’</a:t>
            </a:r>
            <a:r>
              <a:rPr lang="ru-RU" baseline="0" dirty="0" smtClean="0"/>
              <a:t>у определить, какие операторы можно запускать параллельно, а какие последовательно.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501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Планировщик объединяет </a:t>
            </a:r>
            <a:r>
              <a:rPr lang="en-US" dirty="0" smtClean="0"/>
              <a:t>narrow </a:t>
            </a:r>
            <a:r>
              <a:rPr lang="ru-RU" dirty="0" smtClean="0"/>
              <a:t>преобразования в 1 </a:t>
            </a:r>
            <a:r>
              <a:rPr lang="en-US" dirty="0" smtClean="0"/>
              <a:t>stage.</a:t>
            </a:r>
            <a:r>
              <a:rPr lang="ru-RU" dirty="0" smtClean="0"/>
              <a:t> </a:t>
            </a:r>
            <a:r>
              <a:rPr lang="en-US" dirty="0" smtClean="0"/>
              <a:t>Fault tolerance </a:t>
            </a:r>
            <a:r>
              <a:rPr lang="ru-RU" dirty="0" smtClean="0"/>
              <a:t>не забыть.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4031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725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Множество серверов, работающих слажено</a:t>
            </a:r>
            <a:endParaRPr lang="ru-RU" baseline="0" dirty="0" smtClean="0"/>
          </a:p>
          <a:p>
            <a:r>
              <a:rPr lang="ru-RU" dirty="0" smtClean="0"/>
              <a:t>(</a:t>
            </a:r>
            <a:r>
              <a:rPr lang="ru-RU" dirty="0" err="1" smtClean="0"/>
              <a:t>High</a:t>
            </a:r>
            <a:r>
              <a:rPr lang="ru-RU" dirty="0" smtClean="0"/>
              <a:t> </a:t>
            </a:r>
            <a:r>
              <a:rPr lang="ru-RU" dirty="0" err="1" smtClean="0"/>
              <a:t>Availability</a:t>
            </a:r>
            <a:r>
              <a:rPr lang="ru-RU" dirty="0" smtClean="0"/>
              <a:t>) позволяет продолжать выполнение бизнес-задач при выходе из строя какого-либо компонента инфраструктуры.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748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надёжности и производительности брокеров много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26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Ключ – </a:t>
            </a:r>
            <a:r>
              <a:rPr lang="en-US" dirty="0" smtClean="0"/>
              <a:t>id </a:t>
            </a:r>
            <a:r>
              <a:rPr lang="ru-RU" dirty="0" smtClean="0"/>
              <a:t>документа, </a:t>
            </a:r>
            <a:r>
              <a:rPr lang="en-US" dirty="0" smtClean="0"/>
              <a:t>value</a:t>
            </a:r>
            <a:r>
              <a:rPr lang="en-US" baseline="0" dirty="0" smtClean="0"/>
              <a:t> – </a:t>
            </a:r>
            <a:r>
              <a:rPr lang="ru-RU" baseline="0" dirty="0" smtClean="0"/>
              <a:t>его текст. Текст разбивается на слова.  Ключ – слово, значение – единица. Из </a:t>
            </a:r>
            <a:r>
              <a:rPr lang="ru-RU" baseline="0" dirty="0" err="1" smtClean="0"/>
              <a:t>мапера</a:t>
            </a:r>
            <a:r>
              <a:rPr lang="ru-RU" baseline="0" dirty="0" smtClean="0"/>
              <a:t> мы можем посылать одно и то же слово со значением 1. В </a:t>
            </a:r>
            <a:r>
              <a:rPr lang="ru-RU" baseline="0" dirty="0" err="1" smtClean="0"/>
              <a:t>редьюсере</a:t>
            </a:r>
            <a:r>
              <a:rPr lang="ru-RU" baseline="0" dirty="0" smtClean="0"/>
              <a:t> ключ – слово. Далее приходят набор </a:t>
            </a:r>
            <a:r>
              <a:rPr lang="en-US" baseline="0" dirty="0" smtClean="0"/>
              <a:t>values. </a:t>
            </a:r>
            <a:r>
              <a:rPr lang="ru-RU" baseline="0" dirty="0" smtClean="0"/>
              <a:t>Нужно перебрать все 1 (</a:t>
            </a:r>
            <a:r>
              <a:rPr lang="en-US" baseline="0" dirty="0" smtClean="0"/>
              <a:t>values</a:t>
            </a:r>
            <a:r>
              <a:rPr lang="ru-RU" baseline="0" dirty="0" smtClean="0"/>
              <a:t>)</a:t>
            </a:r>
            <a:r>
              <a:rPr lang="en-US" baseline="0" dirty="0" smtClean="0"/>
              <a:t> </a:t>
            </a:r>
            <a:r>
              <a:rPr lang="ru-RU" baseline="0" dirty="0" smtClean="0"/>
              <a:t>и сложить. Выводим результат.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907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Репликация и масштабируемость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5645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Zookeeper </a:t>
            </a:r>
            <a:r>
              <a:rPr lang="ru-RU" dirty="0" smtClean="0"/>
              <a:t>хранит</a:t>
            </a:r>
            <a:r>
              <a:rPr lang="ru-RU" baseline="0" dirty="0" smtClean="0"/>
              <a:t> конфигурацию кластера (какие брокеры, где они, где лежат сами данные, </a:t>
            </a:r>
            <a:r>
              <a:rPr lang="ru-RU" baseline="0" dirty="0" err="1" smtClean="0"/>
              <a:t>партиции</a:t>
            </a:r>
            <a:r>
              <a:rPr lang="ru-RU" baseline="0" dirty="0" smtClean="0"/>
              <a:t>) </a:t>
            </a:r>
            <a:r>
              <a:rPr lang="en-US" baseline="0" dirty="0" smtClean="0"/>
              <a:t>Controller </a:t>
            </a:r>
            <a:r>
              <a:rPr lang="ru-RU" baseline="0" dirty="0" smtClean="0"/>
              <a:t>обеспечивает </a:t>
            </a:r>
            <a:r>
              <a:rPr lang="ru-RU" baseline="0" dirty="0" err="1" smtClean="0"/>
              <a:t>консистентность</a:t>
            </a:r>
            <a:r>
              <a:rPr lang="ru-RU" baseline="0" dirty="0" smtClean="0"/>
              <a:t> данных. </a:t>
            </a:r>
            <a:r>
              <a:rPr lang="en-US" baseline="0" dirty="0" smtClean="0"/>
              <a:t>Zookeeper </a:t>
            </a:r>
            <a:r>
              <a:rPr lang="ru-RU" baseline="0" dirty="0" smtClean="0"/>
              <a:t>выбирает контроллер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7631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 </a:t>
            </a:r>
            <a:r>
              <a:rPr lang="ru-RU" dirty="0" smtClean="0"/>
              <a:t>используется для распределения</a:t>
            </a:r>
            <a:r>
              <a:rPr lang="ru-RU" baseline="0" dirty="0" smtClean="0"/>
              <a:t> сообщений по кластеру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828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65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https://levelup.gitconnected.com/running-kafka-on-docker-container-1a15b8d0b77c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899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Вся запись-чтение происходит в лидера(из лидера). Данные из лидера доезжают до всех </a:t>
            </a:r>
            <a:r>
              <a:rPr lang="ru-RU" dirty="0" err="1" smtClean="0"/>
              <a:t>фоловеров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8243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Acks</a:t>
            </a:r>
            <a:r>
              <a:rPr lang="en-US" baseline="0" dirty="0" smtClean="0"/>
              <a:t> = 0 – </a:t>
            </a:r>
            <a:r>
              <a:rPr lang="ru-RU" baseline="0" dirty="0" smtClean="0"/>
              <a:t>не надежный</a:t>
            </a:r>
          </a:p>
          <a:p>
            <a:r>
              <a:rPr lang="en-US" baseline="0" dirty="0" err="1" smtClean="0"/>
              <a:t>Acks</a:t>
            </a:r>
            <a:r>
              <a:rPr lang="en-US" baseline="0" dirty="0" smtClean="0"/>
              <a:t> = 1 – </a:t>
            </a:r>
            <a:r>
              <a:rPr lang="ru-RU" baseline="0" dirty="0" smtClean="0"/>
              <a:t>подтверждение от лидер-реплики</a:t>
            </a:r>
          </a:p>
          <a:p>
            <a:r>
              <a:rPr lang="ru-RU" baseline="0" dirty="0" smtClean="0"/>
              <a:t>-1 – </a:t>
            </a:r>
            <a:r>
              <a:rPr lang="en-US" baseline="0" dirty="0" smtClean="0"/>
              <a:t>producer </a:t>
            </a:r>
            <a:r>
              <a:rPr lang="ru-RU" baseline="0" dirty="0" smtClean="0"/>
              <a:t>ждёт подтверждения сообщений от всех </a:t>
            </a:r>
            <a:r>
              <a:rPr lang="en-US" baseline="0" dirty="0" err="1" smtClean="0"/>
              <a:t>isr</a:t>
            </a:r>
            <a:r>
              <a:rPr lang="en-US" baseline="0" dirty="0" smtClean="0"/>
              <a:t>-</a:t>
            </a:r>
            <a:r>
              <a:rPr lang="ru-RU" baseline="0" dirty="0" smtClean="0"/>
              <a:t>реплик</a:t>
            </a:r>
            <a:endParaRPr lang="en-US" baseline="0" dirty="0" smtClean="0"/>
          </a:p>
          <a:p>
            <a:endParaRPr lang="en-US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6976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Batch.size</a:t>
            </a:r>
            <a:r>
              <a:rPr lang="en-US" dirty="0" smtClean="0"/>
              <a:t> </a:t>
            </a:r>
            <a:r>
              <a:rPr lang="ru-RU" dirty="0" smtClean="0"/>
              <a:t>в общем для брокера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190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146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 операции записи выполняются строго последовательно в одном потоке и на одном сервере (лидере). Чтения могут выполняться с реплик (последователей или подписчиков). На стороне клиента реализуется строгая последовательность операций: сначала выполнится запись, а только потом — чтение.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3825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155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1) Создаем объект класса </a:t>
            </a:r>
            <a:r>
              <a:rPr lang="en-US" dirty="0" smtClean="0"/>
              <a:t>Job, </a:t>
            </a:r>
            <a:r>
              <a:rPr lang="ru-RU" dirty="0" smtClean="0"/>
              <a:t>который описывает нашу задачу. Вызываем статический</a:t>
            </a:r>
            <a:r>
              <a:rPr lang="ru-RU" baseline="0" dirty="0" smtClean="0"/>
              <a:t> метод </a:t>
            </a:r>
            <a:r>
              <a:rPr lang="en-US" baseline="0" dirty="0" err="1" smtClean="0"/>
              <a:t>getInstance</a:t>
            </a:r>
            <a:r>
              <a:rPr lang="en-US" baseline="0" dirty="0" smtClean="0"/>
              <a:t> </a:t>
            </a:r>
            <a:r>
              <a:rPr lang="ru-RU" baseline="0" dirty="0" smtClean="0"/>
              <a:t>и передаём туда нашу конфигурацию и название нашей задачи. Далее указываем, в каком </a:t>
            </a:r>
            <a:r>
              <a:rPr lang="ru-RU" baseline="0" dirty="0" err="1" smtClean="0"/>
              <a:t>джарнике</a:t>
            </a:r>
            <a:r>
              <a:rPr lang="ru-RU" baseline="0" dirty="0" smtClean="0"/>
              <a:t> находится функциональность. Функциональность в том же классе, где мы создаём нашу задачу. Далее определяем, где находятся входные данные. Определяем формат входных данных, чтоб понять, как их читать. Потом сам путь. + С помощью какого класса у нас будут обрабатываться входные данные. Кроме определения что данные будут текстовые, ещё определяется как они будут разбиваться на пары ключ-значение.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944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ru-RU" dirty="0" smtClean="0"/>
              <a:t>может использовать обычный</a:t>
            </a:r>
            <a:r>
              <a:rPr lang="ru-RU" baseline="0" dirty="0" smtClean="0"/>
              <a:t> </a:t>
            </a:r>
            <a:r>
              <a:rPr lang="en-US" baseline="0" dirty="0" smtClean="0"/>
              <a:t>Spark SQL </a:t>
            </a:r>
            <a:r>
              <a:rPr lang="ru-RU" baseline="0" dirty="0" smtClean="0"/>
              <a:t>чтобы забрать данные из </a:t>
            </a:r>
            <a:r>
              <a:rPr lang="en-US" baseline="0" dirty="0" smtClean="0"/>
              <a:t>unbounded table </a:t>
            </a:r>
            <a:r>
              <a:rPr lang="ru-RU" baseline="0" dirty="0" smtClean="0"/>
              <a:t>и сформировать в итоге </a:t>
            </a:r>
            <a:r>
              <a:rPr lang="en-US" baseline="0" dirty="0" smtClean="0"/>
              <a:t>result table, </a:t>
            </a:r>
            <a:r>
              <a:rPr lang="ru-RU" baseline="0" dirty="0" smtClean="0"/>
              <a:t>а оттуда в </a:t>
            </a:r>
            <a:r>
              <a:rPr lang="en-US" baseline="0" dirty="0" err="1" smtClean="0"/>
              <a:t>hdfs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0737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ru-RU" dirty="0" smtClean="0"/>
              <a:t>добавляет данные</a:t>
            </a:r>
            <a:r>
              <a:rPr lang="ru-RU" baseline="0" dirty="0" smtClean="0"/>
              <a:t> в бесконечную таблицу и после выполнения запроса получается табличка снизу. Она в итоге будет в </a:t>
            </a:r>
            <a:r>
              <a:rPr lang="en-US" baseline="0" dirty="0" err="1" smtClean="0"/>
              <a:t>hdfs</a:t>
            </a:r>
            <a:r>
              <a:rPr lang="en-US" baseline="0" dirty="0" smtClean="0"/>
              <a:t>. </a:t>
            </a:r>
            <a:r>
              <a:rPr lang="ru-RU" baseline="0" dirty="0" smtClean="0"/>
              <a:t>Новые данные добавляются в табличку следующими строками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625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Окно</a:t>
            </a:r>
            <a:r>
              <a:rPr lang="ru-RU" baseline="0" dirty="0" smtClean="0"/>
              <a:t> скользит по </a:t>
            </a:r>
            <a:r>
              <a:rPr lang="en-US" baseline="0" dirty="0" err="1" smtClean="0"/>
              <a:t>Dstream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smtClean="0"/>
              <a:t>RDD </a:t>
            </a:r>
            <a:r>
              <a:rPr lang="ru-RU" baseline="0" dirty="0" smtClean="0"/>
              <a:t>в окне сливаются и обрабатываются. Есть </a:t>
            </a:r>
            <a:r>
              <a:rPr lang="en-US" baseline="0" dirty="0" smtClean="0"/>
              <a:t>overlap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3267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это даёт?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8530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Похоже на </a:t>
            </a:r>
            <a:r>
              <a:rPr lang="en-US" dirty="0" smtClean="0"/>
              <a:t>spark.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</a:t>
            </a:r>
            <a:r>
              <a:rPr lang="ru-RU" baseline="0" dirty="0" smtClean="0"/>
              <a:t>разные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826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</a:t>
            </a:r>
            <a:r>
              <a:rPr lang="en-US" baseline="0" dirty="0" smtClean="0"/>
              <a:t> slave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622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r>
              <a:rPr lang="en-US" baseline="0" dirty="0" smtClean="0"/>
              <a:t> Client – </a:t>
            </a:r>
            <a:r>
              <a:rPr lang="ru-RU" baseline="0" dirty="0" smtClean="0"/>
              <a:t>мост между клиентом и </a:t>
            </a:r>
            <a:r>
              <a:rPr lang="en-US" baseline="0" dirty="0" smtClean="0"/>
              <a:t>JM. </a:t>
            </a:r>
            <a:r>
              <a:rPr lang="ru-RU" baseline="0" dirty="0" smtClean="0"/>
              <a:t>Оптимизирует планы выполнения и даёт задание </a:t>
            </a:r>
            <a:r>
              <a:rPr lang="en-US" baseline="0" dirty="0" smtClean="0"/>
              <a:t>Job Manager’</a:t>
            </a:r>
            <a:r>
              <a:rPr lang="ru-RU" baseline="0" dirty="0" smtClean="0"/>
              <a:t>у. Он отправляет п.3 и параллельно назначает задачи </a:t>
            </a:r>
            <a:r>
              <a:rPr lang="en-US" baseline="0" dirty="0" smtClean="0"/>
              <a:t>TM. 5.6.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467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идеале мы должны получить поток событий в том порядке, в котором он был отправлен. Но это не всегда так. Тут</a:t>
            </a:r>
            <a:r>
              <a:rPr lang="ru-RU" baseline="0" dirty="0" smtClean="0"/>
              <a:t> </a:t>
            </a:r>
            <a:r>
              <a:rPr lang="en-US" baseline="0" dirty="0" err="1" smtClean="0"/>
              <a:t>outoforder</a:t>
            </a:r>
            <a:r>
              <a:rPr lang="en-US" baseline="0" dirty="0" smtClean="0"/>
              <a:t>. </a:t>
            </a:r>
            <a:r>
              <a:rPr lang="ru-RU" baseline="0" dirty="0" smtClean="0"/>
              <a:t>Используем </a:t>
            </a:r>
            <a:r>
              <a:rPr lang="en-US" baseline="0" dirty="0" smtClean="0"/>
              <a:t>Watermark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869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 не можем делать аналитику бесконечного </a:t>
            </a:r>
            <a:r>
              <a:rPr lang="ru-RU" dirty="0" err="1" smtClean="0"/>
              <a:t>датасета</a:t>
            </a:r>
            <a:r>
              <a:rPr lang="ru-RU" dirty="0" smtClean="0"/>
              <a:t>, поэтому делим его на куски. Это </a:t>
            </a:r>
            <a:r>
              <a:rPr lang="en-US" dirty="0" smtClean="0"/>
              <a:t>Window mechanism. Count – </a:t>
            </a:r>
            <a:r>
              <a:rPr lang="ru-RU" dirty="0" smtClean="0"/>
              <a:t>самый простой, по кол-ву сообщений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438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Всегда</a:t>
            </a:r>
            <a:r>
              <a:rPr lang="ru-RU" baseline="0" dirty="0" smtClean="0"/>
              <a:t> одинаковый размер по времени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850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 – куда записываем данные, формат выходных данных, тип ключа и тип значения для этих данных. Можно</a:t>
            </a:r>
            <a:r>
              <a:rPr lang="ru-RU" baseline="0" dirty="0" smtClean="0"/>
              <a:t> ещё указать тип данных, которые передаются между </a:t>
            </a:r>
            <a:r>
              <a:rPr lang="ru-RU" baseline="0" dirty="0" err="1" smtClean="0"/>
              <a:t>мапером</a:t>
            </a:r>
            <a:r>
              <a:rPr lang="ru-RU" baseline="0" dirty="0" smtClean="0"/>
              <a:t> и </a:t>
            </a:r>
            <a:r>
              <a:rPr lang="ru-RU" baseline="0" dirty="0" err="1" smtClean="0"/>
              <a:t>редьюсером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502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Размер окна не фиксирован. Окно закрывается, когда какое-то время не получает сообщений от пользователя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8398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Watermark – </a:t>
            </a:r>
            <a:r>
              <a:rPr lang="ru-RU" dirty="0" smtClean="0"/>
              <a:t>это сообщение обработчику,</a:t>
            </a:r>
            <a:r>
              <a:rPr lang="ru-RU" baseline="0" dirty="0" smtClean="0"/>
              <a:t> что после определенного периода времени задерживающееся сообщение должно быть отброшено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892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Watermark – timestamp,</a:t>
            </a:r>
            <a:r>
              <a:rPr lang="en-US" baseline="0" dirty="0" smtClean="0"/>
              <a:t> </a:t>
            </a:r>
            <a:r>
              <a:rPr lang="ru-RU" baseline="0" dirty="0" smtClean="0"/>
              <a:t>который предлагает конкретную временную отметку </a:t>
            </a:r>
            <a:r>
              <a:rPr lang="en-US" baseline="0" dirty="0" smtClean="0"/>
              <a:t>Timestamp &lt;= 11 </a:t>
            </a:r>
            <a:r>
              <a:rPr lang="ru-RU" baseline="0" dirty="0" smtClean="0"/>
              <a:t>Уже приехали и не будут получены в будущем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87461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Tumbling window – 6 . </a:t>
            </a:r>
            <a:r>
              <a:rPr lang="ru-RU" dirty="0" smtClean="0"/>
              <a:t>Самый поздний </a:t>
            </a:r>
            <a:r>
              <a:rPr lang="en-US" dirty="0" smtClean="0"/>
              <a:t>event –</a:t>
            </a:r>
            <a:r>
              <a:rPr lang="en-US" baseline="0" dirty="0" smtClean="0"/>
              <a:t> 7, </a:t>
            </a:r>
            <a:r>
              <a:rPr lang="en-US" baseline="0" dirty="0" err="1" smtClean="0"/>
              <a:t>wm</a:t>
            </a:r>
            <a:r>
              <a:rPr lang="en-US" baseline="0" dirty="0" smtClean="0"/>
              <a:t> -5. </a:t>
            </a:r>
            <a:r>
              <a:rPr lang="ru-RU" baseline="0" dirty="0" smtClean="0"/>
              <a:t>Правые 6 событий можно уничтожить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2480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Although </a:t>
            </a:r>
            <a:r>
              <a:rPr lang="en-US" dirty="0" err="1" smtClean="0">
                <a:hlinkClick r:id="rId3"/>
              </a:rPr>
              <a:t>savepoints</a:t>
            </a:r>
            <a:r>
              <a:rPr lang="en-US" dirty="0" smtClean="0"/>
              <a:t> are created internally with the same mechanisms as checkpoints, they are conceptually different and can be a bit more expensive to produce and restore from. Their design focuses more on portability and operational flexibility, especially with respect to changes to the job. The use case for </a:t>
            </a:r>
            <a:r>
              <a:rPr lang="en-US" dirty="0" err="1" smtClean="0"/>
              <a:t>savepoints</a:t>
            </a:r>
            <a:r>
              <a:rPr lang="en-US" dirty="0" smtClean="0"/>
              <a:t> is for planned, manual operations. For example, this could be an update of your </a:t>
            </a:r>
            <a:r>
              <a:rPr lang="en-US" dirty="0" err="1" smtClean="0"/>
              <a:t>Flink</a:t>
            </a:r>
            <a:r>
              <a:rPr lang="en-US" dirty="0" smtClean="0"/>
              <a:t> version, changing your job graph, and so 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2748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Iam</a:t>
            </a:r>
            <a:r>
              <a:rPr lang="en-US" dirty="0" smtClean="0"/>
              <a:t> – </a:t>
            </a:r>
            <a:r>
              <a:rPr lang="ru-RU" dirty="0" smtClean="0"/>
              <a:t>много что умеет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4896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KDC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 умолчанию доверяют все другие устройства в сети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Broker Based approach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77698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Можем определить </a:t>
            </a:r>
            <a:r>
              <a:rPr lang="en-US" dirty="0" smtClean="0"/>
              <a:t>Users &amp; groups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1981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ru-RU" dirty="0" smtClean="0"/>
              <a:t>Есть </a:t>
            </a:r>
            <a:r>
              <a:rPr lang="en-US" dirty="0" smtClean="0"/>
              <a:t>HA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750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agent, multi-agent</a:t>
            </a:r>
            <a:r>
              <a:rPr lang="en-US" baseline="0" dirty="0" smtClean="0"/>
              <a:t> – </a:t>
            </a:r>
            <a:r>
              <a:rPr lang="ru-RU" baseline="0" dirty="0" smtClean="0"/>
              <a:t>агенты независимы, каждый занимается своей частью. </a:t>
            </a:r>
            <a:r>
              <a:rPr lang="en-US" baseline="0" dirty="0" smtClean="0"/>
              <a:t>Agent 1 – </a:t>
            </a:r>
            <a:r>
              <a:rPr lang="ru-RU" baseline="0" dirty="0" smtClean="0"/>
              <a:t>собирает </a:t>
            </a:r>
            <a:r>
              <a:rPr lang="ru-RU" baseline="0" dirty="0" err="1" smtClean="0"/>
              <a:t>логи</a:t>
            </a:r>
            <a:r>
              <a:rPr lang="ru-RU" baseline="0" dirty="0" smtClean="0"/>
              <a:t> в своей системе, по </a:t>
            </a:r>
            <a:r>
              <a:rPr lang="en-US" baseline="0" dirty="0" smtClean="0"/>
              <a:t>AVRO </a:t>
            </a:r>
            <a:r>
              <a:rPr lang="ru-RU" baseline="0" dirty="0" smtClean="0"/>
              <a:t>передаёт </a:t>
            </a:r>
            <a:r>
              <a:rPr lang="ru-RU" baseline="0" dirty="0" err="1" smtClean="0"/>
              <a:t>логи</a:t>
            </a:r>
            <a:r>
              <a:rPr lang="ru-RU" baseline="0" dirty="0" smtClean="0"/>
              <a:t> для анализа К агенту 2</a:t>
            </a:r>
            <a:endParaRPr lang="en-US" baseline="0" dirty="0" smtClean="0"/>
          </a:p>
          <a:p>
            <a:r>
              <a:rPr lang="ru-RU" baseline="0" dirty="0" smtClean="0"/>
              <a:t>Причём данные могут сжиматься и шифроваться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148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Наследуется</a:t>
            </a:r>
            <a:r>
              <a:rPr lang="ru-RU" baseline="0" dirty="0" smtClean="0"/>
              <a:t> от класса </a:t>
            </a:r>
            <a:r>
              <a:rPr lang="en-US" baseline="0" dirty="0" smtClean="0"/>
              <a:t>Configured </a:t>
            </a:r>
            <a:r>
              <a:rPr lang="ru-RU" baseline="0" dirty="0" smtClean="0"/>
              <a:t>и реализует интерфейс </a:t>
            </a:r>
            <a:r>
              <a:rPr lang="en-US" baseline="0" dirty="0" smtClean="0"/>
              <a:t>Tool. </a:t>
            </a:r>
            <a:r>
              <a:rPr lang="ru-RU" baseline="0" dirty="0" smtClean="0"/>
              <a:t>В интерфейсе нужно реализовать метод </a:t>
            </a:r>
            <a:r>
              <a:rPr lang="en-US" baseline="0" dirty="0" smtClean="0"/>
              <a:t>Run (</a:t>
            </a:r>
            <a:r>
              <a:rPr lang="ru-RU" baseline="0" dirty="0" smtClean="0"/>
              <a:t>запускает </a:t>
            </a:r>
            <a:r>
              <a:rPr lang="en-US" baseline="0" dirty="0" smtClean="0"/>
              <a:t>Map-reduce </a:t>
            </a:r>
            <a:r>
              <a:rPr lang="ru-RU" baseline="0" dirty="0" smtClean="0"/>
              <a:t>задачу</a:t>
            </a:r>
            <a:r>
              <a:rPr lang="en-US" baseline="0" dirty="0" smtClean="0"/>
              <a:t>). </a:t>
            </a:r>
            <a:r>
              <a:rPr lang="ru-RU" baseline="0" dirty="0" smtClean="0"/>
              <a:t>Создаём задачу, описываем входные данные, описываем </a:t>
            </a:r>
            <a:r>
              <a:rPr lang="ru-RU" baseline="0" dirty="0" err="1" smtClean="0"/>
              <a:t>мапер</a:t>
            </a:r>
            <a:r>
              <a:rPr lang="ru-RU" baseline="0" dirty="0" smtClean="0"/>
              <a:t> и </a:t>
            </a:r>
            <a:r>
              <a:rPr lang="ru-RU" baseline="0" dirty="0" err="1" smtClean="0"/>
              <a:t>редьюсер</a:t>
            </a:r>
            <a:r>
              <a:rPr lang="ru-RU" baseline="0" dirty="0" smtClean="0"/>
              <a:t>, блок описания выходных данных, запускаем задачу.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9861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 агент соответствует одному источнику логов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74279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Channel </a:t>
            </a:r>
            <a:r>
              <a:rPr lang="ru-RU" dirty="0" smtClean="0"/>
              <a:t>кэширует данные, после успешной</a:t>
            </a:r>
            <a:r>
              <a:rPr lang="ru-RU" baseline="0" dirty="0" smtClean="0"/>
              <a:t> операции </a:t>
            </a:r>
            <a:r>
              <a:rPr lang="en-US" baseline="0" dirty="0" smtClean="0"/>
              <a:t>Sink </a:t>
            </a:r>
            <a:r>
              <a:rPr lang="ru-RU" baseline="0" dirty="0" smtClean="0"/>
              <a:t>данные удаляются из кэша</a:t>
            </a:r>
          </a:p>
          <a:p>
            <a:r>
              <a:rPr lang="ru-RU" baseline="0" dirty="0" smtClean="0"/>
              <a:t>Но можно их сохранять локально или по </a:t>
            </a:r>
            <a:r>
              <a:rPr lang="en-US" baseline="0" dirty="0" err="1" smtClean="0"/>
              <a:t>jdbc</a:t>
            </a:r>
            <a:r>
              <a:rPr lang="en-US" baseline="0" dirty="0" smtClean="0"/>
              <a:t> </a:t>
            </a:r>
            <a:r>
              <a:rPr lang="ru-RU" baseline="0" dirty="0" smtClean="0"/>
              <a:t>в </a:t>
            </a:r>
            <a:r>
              <a:rPr lang="ru-RU" baseline="0" dirty="0" err="1" smtClean="0"/>
              <a:t>бд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en-US" baseline="0" dirty="0" smtClean="0"/>
              <a:t>Sink </a:t>
            </a:r>
            <a:r>
              <a:rPr lang="ru-RU" baseline="0" dirty="0" smtClean="0"/>
              <a:t>пишет в </a:t>
            </a:r>
            <a:r>
              <a:rPr lang="en-US" baseline="0" dirty="0" smtClean="0"/>
              <a:t>HDFS, HBASE, Kafka </a:t>
            </a:r>
            <a:r>
              <a:rPr lang="ru-RU" baseline="0" dirty="0" smtClean="0"/>
              <a:t>и т.д.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processor</a:t>
            </a:r>
            <a:r>
              <a:rPr lang="en-US" baseline="0" dirty="0" smtClean="0"/>
              <a:t> </a:t>
            </a:r>
            <a:r>
              <a:rPr lang="ru-RU" baseline="0" dirty="0" smtClean="0"/>
              <a:t>может отфильтровывать </a:t>
            </a:r>
            <a:r>
              <a:rPr lang="ru-RU" baseline="0" dirty="0" err="1" smtClean="0"/>
              <a:t>логи</a:t>
            </a:r>
            <a:r>
              <a:rPr lang="ru-RU" baseline="0" dirty="0" smtClean="0"/>
              <a:t> по определенному правилу или преобразовывать их формат </a:t>
            </a:r>
            <a:r>
              <a:rPr lang="en-US" baseline="0" dirty="0" smtClean="0"/>
              <a:t>SR </a:t>
            </a:r>
            <a:r>
              <a:rPr lang="ru-RU" baseline="0" dirty="0" err="1" smtClean="0"/>
              <a:t>запукает</a:t>
            </a:r>
            <a:r>
              <a:rPr lang="ru-RU" baseline="0" dirty="0" smtClean="0"/>
              <a:t> </a:t>
            </a:r>
            <a:r>
              <a:rPr lang="en-US" baseline="0" dirty="0" smtClean="0"/>
              <a:t>SP -&gt; </a:t>
            </a:r>
            <a:r>
              <a:rPr lang="ru-RU" baseline="0" dirty="0" smtClean="0"/>
              <a:t>запускает </a:t>
            </a:r>
            <a:r>
              <a:rPr lang="en-US" baseline="0" dirty="0" smtClean="0"/>
              <a:t>Sink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2360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Должен быть </a:t>
            </a:r>
            <a:r>
              <a:rPr lang="en-US" dirty="0" smtClean="0"/>
              <a:t>Channel </a:t>
            </a:r>
            <a:r>
              <a:rPr lang="ru-RU" dirty="0" smtClean="0"/>
              <a:t>по середине между </a:t>
            </a:r>
            <a:r>
              <a:rPr lang="en-US" dirty="0" smtClean="0"/>
              <a:t>Source </a:t>
            </a:r>
            <a:r>
              <a:rPr lang="ru-RU" dirty="0" smtClean="0"/>
              <a:t>и </a:t>
            </a:r>
            <a:r>
              <a:rPr lang="en-US" dirty="0" smtClean="0"/>
              <a:t>sink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0135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Можно сделать систему отказоустойчивой, дублировав </a:t>
            </a:r>
            <a:r>
              <a:rPr lang="en-US" dirty="0" smtClean="0"/>
              <a:t>Channel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1085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8949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ESMaster</a:t>
            </a:r>
            <a:r>
              <a:rPr lang="en-US" dirty="0" smtClean="0"/>
              <a:t> </a:t>
            </a:r>
            <a:r>
              <a:rPr lang="ru-RU" dirty="0" smtClean="0"/>
              <a:t>не участвует в поиске, создаёт новые</a:t>
            </a:r>
            <a:r>
              <a:rPr lang="ru-RU" baseline="0" dirty="0" smtClean="0"/>
              <a:t> </a:t>
            </a:r>
            <a:r>
              <a:rPr lang="en-US" baseline="0" dirty="0" err="1" smtClean="0"/>
              <a:t>EsNodes</a:t>
            </a:r>
            <a:r>
              <a:rPr lang="ru-RU" baseline="0" dirty="0" smtClean="0"/>
              <a:t>, балансирует нагрузку</a:t>
            </a:r>
            <a:r>
              <a:rPr lang="en-US" baseline="0" dirty="0" smtClean="0"/>
              <a:t>. Master-&gt;worker</a:t>
            </a:r>
            <a:r>
              <a:rPr lang="ru-RU" baseline="0" dirty="0" smtClean="0"/>
              <a:t> (хранят данные индексов)</a:t>
            </a:r>
            <a:r>
              <a:rPr lang="en-US" baseline="0" dirty="0" smtClean="0"/>
              <a:t>. Master </a:t>
            </a:r>
            <a:r>
              <a:rPr lang="ru-RU" baseline="0" dirty="0" smtClean="0"/>
              <a:t>выбирается динамически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6389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Данные пишутся в индексы (</a:t>
            </a:r>
            <a:r>
              <a:rPr lang="ru-RU" dirty="0" err="1" smtClean="0"/>
              <a:t>инстансы</a:t>
            </a:r>
            <a:r>
              <a:rPr lang="ru-RU" baseline="0" dirty="0" smtClean="0"/>
              <a:t> реляционных БД</a:t>
            </a:r>
            <a:r>
              <a:rPr lang="ru-RU" dirty="0" smtClean="0"/>
              <a:t>). </a:t>
            </a:r>
            <a:r>
              <a:rPr lang="en-US" dirty="0" smtClean="0"/>
              <a:t>Type </a:t>
            </a:r>
            <a:r>
              <a:rPr lang="ru-RU" dirty="0" smtClean="0"/>
              <a:t>== база данных. </a:t>
            </a:r>
            <a:r>
              <a:rPr lang="en-US" dirty="0" smtClean="0"/>
              <a:t>Document – </a:t>
            </a:r>
            <a:r>
              <a:rPr lang="ru-RU" dirty="0" smtClean="0"/>
              <a:t>строка в БД. </a:t>
            </a:r>
            <a:r>
              <a:rPr lang="en-US" dirty="0" smtClean="0"/>
              <a:t>Mapping – </a:t>
            </a:r>
            <a:r>
              <a:rPr lang="ru-RU" dirty="0" smtClean="0"/>
              <a:t>тип полей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2023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279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05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Реализуем </a:t>
            </a:r>
            <a:r>
              <a:rPr lang="en-US" dirty="0" smtClean="0"/>
              <a:t>Main.</a:t>
            </a:r>
            <a:r>
              <a:rPr lang="en-US" baseline="0" dirty="0" smtClean="0"/>
              <a:t> </a:t>
            </a:r>
            <a:r>
              <a:rPr lang="ru-RU" baseline="0" dirty="0" smtClean="0"/>
              <a:t>Передаём объект нашего класса и входные аргументы.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67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Наследование от класса </a:t>
            </a:r>
            <a:r>
              <a:rPr lang="ru-RU" dirty="0" err="1" smtClean="0"/>
              <a:t>маппер</a:t>
            </a:r>
            <a:r>
              <a:rPr lang="ru-RU" dirty="0" smtClean="0"/>
              <a:t>. Тип входных ключа, значения и выходных. </a:t>
            </a:r>
            <a:r>
              <a:rPr lang="en-US" dirty="0" err="1" smtClean="0"/>
              <a:t>LongWritable</a:t>
            </a:r>
            <a:r>
              <a:rPr lang="en-US" dirty="0" smtClean="0"/>
              <a:t> – </a:t>
            </a:r>
            <a:r>
              <a:rPr lang="ru-RU" dirty="0" smtClean="0"/>
              <a:t>номер строки, текст. На выходе</a:t>
            </a:r>
            <a:r>
              <a:rPr lang="ru-RU" baseline="0" dirty="0" smtClean="0"/>
              <a:t> из </a:t>
            </a:r>
            <a:r>
              <a:rPr lang="ru-RU" baseline="0" dirty="0" err="1" smtClean="0"/>
              <a:t>мапера</a:t>
            </a:r>
            <a:r>
              <a:rPr lang="ru-RU" baseline="0" dirty="0" smtClean="0"/>
              <a:t> вторая пара.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70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NodeManager</a:t>
            </a:r>
            <a:r>
              <a:rPr lang="ru-RU" dirty="0" smtClean="0"/>
              <a:t> сообщает </a:t>
            </a:r>
            <a:r>
              <a:rPr lang="ru-RU" dirty="0" err="1" smtClean="0"/>
              <a:t>Resource</a:t>
            </a:r>
            <a:r>
              <a:rPr lang="ru-RU" dirty="0" smtClean="0"/>
              <a:t> </a:t>
            </a:r>
            <a:r>
              <a:rPr lang="ru-RU" dirty="0" err="1" smtClean="0"/>
              <a:t>Manager'y</a:t>
            </a:r>
            <a:r>
              <a:rPr lang="ru-RU" dirty="0" smtClean="0"/>
              <a:t> кол-во свободных ресурсов + </a:t>
            </a:r>
            <a:r>
              <a:rPr lang="en-US" dirty="0" smtClean="0"/>
              <a:t>alive signal.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NodeManager</a:t>
            </a:r>
            <a:r>
              <a:rPr lang="en-US" baseline="0" dirty="0" smtClean="0"/>
              <a:t> </a:t>
            </a:r>
            <a:r>
              <a:rPr lang="ru-RU" baseline="0" dirty="0" smtClean="0"/>
              <a:t>управляет процессами, создаёт </a:t>
            </a:r>
            <a:r>
              <a:rPr lang="en-US" baseline="0" dirty="0" smtClean="0"/>
              <a:t>Application Master. </a:t>
            </a:r>
            <a:r>
              <a:rPr lang="ru-RU" baseline="0" dirty="0" smtClean="0"/>
              <a:t>Следит за потреблением памяти, + </a:t>
            </a:r>
            <a:r>
              <a:rPr lang="ru-RU" baseline="0" dirty="0" err="1" smtClean="0"/>
              <a:t>логирование</a:t>
            </a:r>
            <a:r>
              <a:rPr lang="ru-RU" baseline="0" dirty="0" smtClean="0"/>
              <a:t> данных. </a:t>
            </a:r>
          </a:p>
          <a:p>
            <a:endParaRPr lang="ru-RU" baseline="0" dirty="0" smtClean="0"/>
          </a:p>
          <a:p>
            <a:r>
              <a:rPr lang="en-US" baseline="0" dirty="0" smtClean="0"/>
              <a:t>Application Master </a:t>
            </a:r>
            <a:r>
              <a:rPr lang="ru-RU" baseline="0" dirty="0" smtClean="0"/>
              <a:t>знает объём данных для запуска и что это за данные, знает какие ресурсы нужны каждому </a:t>
            </a:r>
            <a:r>
              <a:rPr lang="ru-RU" baseline="0" dirty="0" err="1" smtClean="0"/>
              <a:t>воркеру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551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Теперь, если мы будем запускать какие-либо запросы, у казав в условии WHERE ограничение на значения </a:t>
            </a:r>
            <a:r>
              <a:rPr lang="ru-RU" dirty="0" err="1" smtClean="0"/>
              <a:t>партиций</a:t>
            </a:r>
            <a:r>
              <a:rPr lang="ru-RU" dirty="0" smtClean="0"/>
              <a:t> — </a:t>
            </a:r>
            <a:r>
              <a:rPr lang="ru-RU" dirty="0" err="1" smtClean="0"/>
              <a:t>mapreduce</a:t>
            </a:r>
            <a:r>
              <a:rPr lang="ru-RU" dirty="0" smtClean="0"/>
              <a:t> возьмет входные данные только из соответствующих папок.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950A-984C-4669-955B-76DAC75587E8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78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data-flair.training/blogs/spark-vs-hadoop-mapreduce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AZOi3kP9Js&amp;t=1249s&amp;ab_channel=%D0%92%D0%BB%D0%B0%D0%B4%D0%B8%D0%BC%D0%B8%D1%80%D0%91%D0%BE%D0%B3%D0%B4%D0%B0%D0%BD%D0%BE%D0%B2%D1%81%D0%BA%D0%B8%D0%B9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dataschool.ru/blog/zookeeper-basics-and-problems.html" TargetMode="External"/><Relationship Id="rId2" Type="http://schemas.openxmlformats.org/officeDocument/2006/relationships/hyperlink" Target="https://ru.bmstu.wiki/Apache_ZooKeep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varush.com/groups/posts/2162-zookeeper-ili-kak-zhivjetsja-rabotniku-zooparka" TargetMode="Externa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dataschool.ru/blog/savepoint-vs-checkpoint-in-flink.html" TargetMode="External"/><Relationship Id="rId2" Type="http://schemas.openxmlformats.org/officeDocument/2006/relationships/hyperlink" Target="https://www.freecram.net/question/Huawei.H13-711_V3.0.v2022-06-20.q259/the-following-figure-shows-the-storage-locations-of-files-a-b-c-and-d-among-them-a-and-b-are-related" TargetMode="Externa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spersky.ru/blog/identification-authentication-authorization-difference/29123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4543" y="0"/>
            <a:ext cx="9304519" cy="2971801"/>
          </a:xfrm>
        </p:spPr>
        <p:txBody>
          <a:bodyPr/>
          <a:lstStyle/>
          <a:p>
            <a:r>
              <a:rPr lang="ru-RU" dirty="0"/>
              <a:t>Математические методы в больших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4211" y="4627638"/>
            <a:ext cx="6400800" cy="1947333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Иевлев Кирилл Олегович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E-mail: Ievlev.k.o@yandex.ru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Telegram: @</a:t>
            </a:r>
            <a:r>
              <a:rPr lang="en-US" dirty="0" err="1" smtClean="0">
                <a:solidFill>
                  <a:schemeClr val="tx1"/>
                </a:solidFill>
              </a:rPr>
              <a:t>IevlevK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837" y="223340"/>
            <a:ext cx="8534400" cy="1507067"/>
          </a:xfrm>
        </p:spPr>
        <p:txBody>
          <a:bodyPr/>
          <a:lstStyle/>
          <a:p>
            <a:r>
              <a:rPr lang="ru-RU" dirty="0" smtClean="0"/>
              <a:t>Что будет?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0462" y="1730407"/>
            <a:ext cx="11179238" cy="3615267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История создания </a:t>
            </a:r>
            <a:r>
              <a:rPr lang="en-US" sz="2800" dirty="0" smtClean="0">
                <a:solidFill>
                  <a:schemeClr val="tx1"/>
                </a:solidFill>
              </a:rPr>
              <a:t>Hadoop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Расскажу про популярные дистрибутивы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Hadoop </a:t>
            </a:r>
            <a:r>
              <a:rPr lang="ru-RU" sz="2800" dirty="0" smtClean="0">
                <a:solidFill>
                  <a:schemeClr val="tx1"/>
                </a:solidFill>
              </a:rPr>
              <a:t>как компонент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HDFS, YARN, </a:t>
            </a:r>
            <a:r>
              <a:rPr lang="en-US" sz="2800" dirty="0" err="1" smtClean="0">
                <a:solidFill>
                  <a:schemeClr val="tx1"/>
                </a:solidFill>
              </a:rPr>
              <a:t>MapReduce</a:t>
            </a:r>
            <a:r>
              <a:rPr lang="en-US" sz="2800" dirty="0" smtClean="0">
                <a:solidFill>
                  <a:schemeClr val="tx1"/>
                </a:solidFill>
              </a:rPr>
              <a:t>, Hadoop Commons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Посмотрим вторую </a:t>
            </a:r>
            <a:r>
              <a:rPr lang="ru-RU" sz="2800" dirty="0" err="1" smtClean="0">
                <a:solidFill>
                  <a:schemeClr val="tx1"/>
                </a:solidFill>
              </a:rPr>
              <a:t>лабу</a:t>
            </a:r>
            <a:r>
              <a:rPr lang="ru-RU" sz="2800" dirty="0" smtClean="0">
                <a:solidFill>
                  <a:schemeClr val="tx1"/>
                </a:solidFill>
              </a:rPr>
              <a:t> (простейшие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800" dirty="0" smtClean="0">
                <a:solidFill>
                  <a:schemeClr val="tx1"/>
                </a:solidFill>
              </a:rPr>
              <a:t>операции в </a:t>
            </a:r>
            <a:r>
              <a:rPr lang="en-US" sz="2800" dirty="0" smtClean="0">
                <a:solidFill>
                  <a:schemeClr val="tx1"/>
                </a:solidFill>
              </a:rPr>
              <a:t>HDFS</a:t>
            </a:r>
            <a:r>
              <a:rPr lang="ru-RU" sz="280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10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52" y="562333"/>
            <a:ext cx="10438095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4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041088"/>
              </p:ext>
            </p:extLst>
          </p:nvPr>
        </p:nvGraphicFramePr>
        <p:xfrm>
          <a:off x="1437746" y="1651000"/>
          <a:ext cx="8534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945804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926840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712333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6473996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18676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9552107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9457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 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88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null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null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null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46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 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null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null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null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null</a:t>
                      </a:r>
                      <a:endParaRPr lang="ru-R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728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56" y="685800"/>
            <a:ext cx="9924653" cy="54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87" y="685800"/>
            <a:ext cx="9506057" cy="51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980789"/>
            <a:ext cx="10938113" cy="471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2" y="955308"/>
            <a:ext cx="11383198" cy="39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6" y="1075981"/>
            <a:ext cx="10699613" cy="46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04" y="1215049"/>
            <a:ext cx="11105324" cy="36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8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011474"/>
            <a:ext cx="10766865" cy="43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6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685800"/>
            <a:ext cx="10318369" cy="49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585" y="194465"/>
            <a:ext cx="10558095" cy="1507067"/>
          </a:xfrm>
        </p:spPr>
        <p:txBody>
          <a:bodyPr>
            <a:normAutofit/>
          </a:bodyPr>
          <a:lstStyle/>
          <a:p>
            <a:r>
              <a:rPr lang="ru-RU" b="1" dirty="0" smtClean="0"/>
              <a:t>Hadoop - </a:t>
            </a:r>
            <a:r>
              <a:rPr lang="ru-RU" b="1" dirty="0"/>
              <a:t>система надежного</a:t>
            </a:r>
            <a:br>
              <a:rPr lang="ru-RU" b="1" dirty="0"/>
            </a:br>
            <a:r>
              <a:rPr lang="ru-RU" b="1" dirty="0"/>
              <a:t>общего хранения и анализа данных.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32" y="1701532"/>
            <a:ext cx="5589069" cy="456295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584169" y="6264483"/>
            <a:ext cx="2173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Дуг </a:t>
            </a:r>
            <a:r>
              <a:rPr lang="ru-RU" sz="2800" dirty="0" err="1" smtClean="0"/>
              <a:t>Каттинг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55632" y="1889083"/>
            <a:ext cx="3095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Apache </a:t>
            </a:r>
            <a:r>
              <a:rPr lang="en-US" sz="2000" b="1" dirty="0" err="1" smtClean="0"/>
              <a:t>Nutch</a:t>
            </a:r>
            <a:r>
              <a:rPr lang="en-US" sz="2000" b="1" dirty="0" smtClean="0"/>
              <a:t>, 2002 </a:t>
            </a:r>
            <a:endParaRPr lang="ru-RU" sz="2000" b="1" dirty="0" smtClean="0"/>
          </a:p>
          <a:p>
            <a:r>
              <a:rPr lang="en-US" sz="2000" b="1" dirty="0" smtClean="0"/>
              <a:t>(</a:t>
            </a:r>
            <a:r>
              <a:rPr lang="ru-RU" sz="2000" b="1" dirty="0" smtClean="0"/>
              <a:t>система веб-поиска</a:t>
            </a:r>
            <a:r>
              <a:rPr lang="en-US" sz="2000" b="1" dirty="0" smtClean="0"/>
              <a:t>)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34945" y="2999397"/>
            <a:ext cx="5242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Google file system (GFS), 2003 </a:t>
            </a:r>
            <a:endParaRPr lang="ru-RU" sz="2000" b="1" dirty="0" smtClean="0"/>
          </a:p>
          <a:p>
            <a:r>
              <a:rPr lang="en-US" sz="2000" b="1" dirty="0" smtClean="0"/>
              <a:t>(</a:t>
            </a:r>
            <a:r>
              <a:rPr lang="ru-RU" sz="2000" b="1" dirty="0" smtClean="0"/>
              <a:t>распределенная файловая система</a:t>
            </a:r>
            <a:r>
              <a:rPr lang="en-US" sz="2000" b="1" dirty="0" smtClean="0"/>
              <a:t>)</a:t>
            </a:r>
            <a:endParaRPr lang="ru-RU" sz="20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94870" y="4109711"/>
            <a:ext cx="53222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 smtClean="0"/>
              <a:t>MapReduce</a:t>
            </a:r>
            <a:r>
              <a:rPr lang="en-US" sz="2000" b="1" dirty="0" smtClean="0"/>
              <a:t>, 2004</a:t>
            </a:r>
            <a:endParaRPr lang="ru-RU" sz="2000" b="1" dirty="0" smtClean="0"/>
          </a:p>
          <a:p>
            <a:pPr algn="ctr"/>
            <a:r>
              <a:rPr lang="ru-RU" sz="2000" b="1" dirty="0" smtClean="0"/>
              <a:t>(модель распределенных вычислений)</a:t>
            </a:r>
            <a:endParaRPr lang="ru-RU" sz="20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004217" y="5220025"/>
            <a:ext cx="1933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Hadoop, 200</a:t>
            </a:r>
            <a:r>
              <a:rPr lang="ru-RU" sz="2000" b="1" dirty="0" smtClean="0"/>
              <a:t>6</a:t>
            </a:r>
          </a:p>
        </p:txBody>
      </p:sp>
      <p:sp>
        <p:nvSpPr>
          <p:cNvPr id="11" name="Стрелка вниз 10"/>
          <p:cNvSpPr/>
          <p:nvPr/>
        </p:nvSpPr>
        <p:spPr>
          <a:xfrm>
            <a:off x="2644259" y="2595993"/>
            <a:ext cx="423512" cy="342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/>
          </a:p>
        </p:txBody>
      </p:sp>
      <p:sp>
        <p:nvSpPr>
          <p:cNvPr id="12" name="Стрелка вниз 11"/>
          <p:cNvSpPr/>
          <p:nvPr/>
        </p:nvSpPr>
        <p:spPr>
          <a:xfrm>
            <a:off x="2644259" y="3706307"/>
            <a:ext cx="423512" cy="342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/>
          </a:p>
        </p:txBody>
      </p:sp>
      <p:sp>
        <p:nvSpPr>
          <p:cNvPr id="13" name="Стрелка вниз 12"/>
          <p:cNvSpPr/>
          <p:nvPr/>
        </p:nvSpPr>
        <p:spPr>
          <a:xfrm>
            <a:off x="2644259" y="4816621"/>
            <a:ext cx="423512" cy="3428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/>
          </a:p>
        </p:txBody>
      </p:sp>
    </p:spTree>
    <p:extLst>
      <p:ext uri="{BB962C8B-B14F-4D97-AF65-F5344CB8AC3E}">
        <p14:creationId xmlns:p14="http://schemas.microsoft.com/office/powerpoint/2010/main" val="2091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810928"/>
            <a:ext cx="1053249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8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36" y="938219"/>
            <a:ext cx="9320671" cy="52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5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2493433"/>
            <a:ext cx="11916746" cy="15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28" y="829000"/>
            <a:ext cx="10457143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0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4" y="476619"/>
            <a:ext cx="11380952" cy="59047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64581" y="3955983"/>
            <a:ext cx="1848051" cy="1944303"/>
          </a:xfrm>
          <a:prstGeom prst="rect">
            <a:avLst/>
          </a:prstGeom>
          <a:solidFill>
            <a:srgbClr val="FFFF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1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65" y="1042271"/>
            <a:ext cx="8790476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685800"/>
            <a:ext cx="9685740" cy="5433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5940" y="6305529"/>
            <a:ext cx="5755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По умолчанию регион только один</a:t>
            </a:r>
            <a:endParaRPr lang="ru-R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5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698313"/>
            <a:ext cx="10872248" cy="57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0" r="416"/>
          <a:stretch/>
        </p:blipFill>
        <p:spPr>
          <a:xfrm>
            <a:off x="279898" y="1093075"/>
            <a:ext cx="11381097" cy="5097518"/>
          </a:xfrm>
        </p:spPr>
      </p:pic>
      <p:sp>
        <p:nvSpPr>
          <p:cNvPr id="5" name="Прямоугольник 4"/>
          <p:cNvSpPr/>
          <p:nvPr/>
        </p:nvSpPr>
        <p:spPr>
          <a:xfrm>
            <a:off x="10773103" y="4372303"/>
            <a:ext cx="861849" cy="18182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0660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30" y="1495971"/>
            <a:ext cx="7266915" cy="37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8708" y="252217"/>
            <a:ext cx="11623292" cy="1507067"/>
          </a:xfrm>
        </p:spPr>
        <p:txBody>
          <a:bodyPr>
            <a:normAutofit/>
          </a:bodyPr>
          <a:lstStyle/>
          <a:p>
            <a:r>
              <a:rPr lang="ru-RU" sz="4400" b="1" dirty="0"/>
              <a:t>Коммерческие </a:t>
            </a:r>
            <a:r>
              <a:rPr lang="ru-RU" sz="4400" b="1" dirty="0" smtClean="0"/>
              <a:t>реализации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hadoop</a:t>
            </a:r>
            <a:endParaRPr lang="ru-RU" sz="4400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667" y1="48408" x2="15750" y2="51592"/>
                        <a14:foregroundMark x1="24583" y1="47611" x2="24917" y2="50796"/>
                        <a14:foregroundMark x1="31250" y1="48248" x2="31333" y2="51274"/>
                        <a14:foregroundMark x1="41750" y1="47293" x2="41833" y2="49682"/>
                        <a14:foregroundMark x1="51667" y1="48089" x2="51667" y2="52229"/>
                        <a14:foregroundMark x1="62083" y1="49682" x2="63917" y2="49522"/>
                        <a14:foregroundMark x1="61833" y1="44268" x2="63583" y2="43471"/>
                        <a14:foregroundMark x1="62000" y1="56051" x2="63583" y2="55732"/>
                        <a14:foregroundMark x1="83083" y1="51274" x2="83833" y2="53981"/>
                        <a14:backgroundMark x1="80750" y1="49363" x2="81083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79" b="31702"/>
          <a:stretch/>
        </p:blipFill>
        <p:spPr>
          <a:xfrm>
            <a:off x="359890" y="2045378"/>
            <a:ext cx="5540261" cy="1128409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09" y="3705414"/>
            <a:ext cx="3997951" cy="14592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t="38061" r="13754" b="38279"/>
          <a:stretch/>
        </p:blipFill>
        <p:spPr>
          <a:xfrm>
            <a:off x="7611533" y="2083477"/>
            <a:ext cx="3310783" cy="10903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51" y="4179889"/>
            <a:ext cx="5352049" cy="9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1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3702" y="149772"/>
            <a:ext cx="11266050" cy="3615267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Начало разработки – 2009 год, </a:t>
            </a:r>
            <a:r>
              <a:rPr lang="en-US" sz="2800" dirty="0">
                <a:solidFill>
                  <a:schemeClr val="tx1"/>
                </a:solidFill>
              </a:rPr>
              <a:t>UC Berkeley's </a:t>
            </a:r>
            <a:r>
              <a:rPr lang="en-US" sz="2800" dirty="0" err="1" smtClean="0">
                <a:solidFill>
                  <a:schemeClr val="tx1"/>
                </a:solidFill>
              </a:rPr>
              <a:t>AMPLab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Lightning-fast cluster computing</a:t>
            </a:r>
          </a:p>
          <a:p>
            <a:r>
              <a:rPr lang="ru-RU" sz="2800" i="1" dirty="0" smtClean="0">
                <a:solidFill>
                  <a:schemeClr val="tx1"/>
                </a:solidFill>
              </a:rPr>
              <a:t>«Следующая ступень эволюции» после </a:t>
            </a:r>
            <a:r>
              <a:rPr lang="en-US" sz="2800" i="1" dirty="0" err="1" smtClean="0">
                <a:solidFill>
                  <a:schemeClr val="tx1"/>
                </a:solidFill>
              </a:rPr>
              <a:t>MapReduce</a:t>
            </a:r>
            <a:endParaRPr lang="ru-RU" sz="2800" i="1" dirty="0" smtClean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324" y="3765039"/>
            <a:ext cx="5462875" cy="25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7" y="916005"/>
            <a:ext cx="10534143" cy="54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11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7" y="170629"/>
            <a:ext cx="11439525" cy="59912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385847" y="6307693"/>
            <a:ext cx="8954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https://data-flair.training/blogs/spark-vs-hadoop-mapreduce/</a:t>
            </a:r>
          </a:p>
        </p:txBody>
      </p:sp>
    </p:spTree>
    <p:extLst>
      <p:ext uri="{BB962C8B-B14F-4D97-AF65-F5344CB8AC3E}">
        <p14:creationId xmlns:p14="http://schemas.microsoft.com/office/powerpoint/2010/main" val="31171578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8597" y="84082"/>
            <a:ext cx="11371153" cy="1507067"/>
          </a:xfrm>
        </p:spPr>
        <p:txBody>
          <a:bodyPr/>
          <a:lstStyle/>
          <a:p>
            <a:r>
              <a:rPr lang="ru-RU" dirty="0" smtClean="0"/>
              <a:t>Классическая схема хранения данных в </a:t>
            </a:r>
            <a:r>
              <a:rPr lang="ru-RU" dirty="0" err="1" smtClean="0"/>
              <a:t>пк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64" y="1282262"/>
            <a:ext cx="5278821" cy="52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4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8"/>
          <a:stretch/>
        </p:blipFill>
        <p:spPr>
          <a:xfrm>
            <a:off x="3387615" y="325821"/>
            <a:ext cx="5143500" cy="61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45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64" y="589671"/>
            <a:ext cx="10586510" cy="50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522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652809"/>
            <a:ext cx="11942857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43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9001" y="205822"/>
            <a:ext cx="8534400" cy="1507067"/>
          </a:xfrm>
        </p:spPr>
        <p:txBody>
          <a:bodyPr>
            <a:normAutofit/>
          </a:bodyPr>
          <a:lstStyle/>
          <a:p>
            <a:r>
              <a:rPr lang="en-US" sz="4800" b="1" cap="none" dirty="0" smtClean="0"/>
              <a:t>Hadoop</a:t>
            </a:r>
            <a:endParaRPr lang="ru-RU" sz="4800" b="1" cap="none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58" y="2144111"/>
            <a:ext cx="7899818" cy="4330138"/>
          </a:xfrm>
        </p:spPr>
      </p:pic>
    </p:spTree>
    <p:extLst>
      <p:ext uri="{BB962C8B-B14F-4D97-AF65-F5344CB8AC3E}">
        <p14:creationId xmlns:p14="http://schemas.microsoft.com/office/powerpoint/2010/main" val="24179841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957" y="245839"/>
            <a:ext cx="8534400" cy="1507067"/>
          </a:xfrm>
        </p:spPr>
        <p:txBody>
          <a:bodyPr>
            <a:normAutofit/>
          </a:bodyPr>
          <a:lstStyle/>
          <a:p>
            <a:r>
              <a:rPr lang="en-US" sz="4800" b="1" cap="none" dirty="0" smtClean="0"/>
              <a:t>Spark</a:t>
            </a:r>
            <a:endParaRPr lang="ru-RU" sz="4800" b="1" cap="none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7" y="1903671"/>
            <a:ext cx="10635124" cy="45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600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8598" y="545953"/>
            <a:ext cx="8534400" cy="1507067"/>
          </a:xfrm>
        </p:spPr>
        <p:txBody>
          <a:bodyPr/>
          <a:lstStyle/>
          <a:p>
            <a:r>
              <a:rPr lang="ru-RU" dirty="0" smtClean="0"/>
              <a:t>Программная модель </a:t>
            </a:r>
            <a:r>
              <a:rPr lang="en-US" dirty="0" smtClean="0"/>
              <a:t>spark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34" y="2053020"/>
            <a:ext cx="6135764" cy="437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36086" y="127088"/>
            <a:ext cx="10558095" cy="1507067"/>
          </a:xfrm>
        </p:spPr>
        <p:txBody>
          <a:bodyPr>
            <a:normAutofit/>
          </a:bodyPr>
          <a:lstStyle/>
          <a:p>
            <a:r>
              <a:rPr lang="ru-RU" b="1" dirty="0" smtClean="0"/>
              <a:t>Компонент Hadoop</a:t>
            </a:r>
            <a:endParaRPr lang="ru-RU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85829" y="1378819"/>
            <a:ext cx="10808352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dirty="0" smtClean="0"/>
          </a:p>
          <a:p>
            <a:r>
              <a:rPr lang="en-US" sz="2800" dirty="0" smtClean="0">
                <a:solidFill>
                  <a:schemeClr val="tx1"/>
                </a:solidFill>
              </a:rPr>
              <a:t>HDFS (</a:t>
            </a:r>
            <a:r>
              <a:rPr lang="ru-RU" sz="2800" dirty="0" smtClean="0">
                <a:solidFill>
                  <a:schemeClr val="tx1"/>
                </a:solidFill>
              </a:rPr>
              <a:t>обеспечивает хранение данных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YARN</a:t>
            </a:r>
            <a:r>
              <a:rPr lang="ru-RU" sz="2800" dirty="0" smtClean="0">
                <a:solidFill>
                  <a:schemeClr val="tx1"/>
                </a:solidFill>
              </a:rPr>
              <a:t> (обеспечивает управление ресурсами)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err="1" smtClean="0">
                <a:solidFill>
                  <a:schemeClr val="tx1"/>
                </a:solidFill>
              </a:rPr>
              <a:t>MapReduce</a:t>
            </a:r>
            <a:r>
              <a:rPr lang="ru-RU" sz="2800" dirty="0" smtClean="0">
                <a:solidFill>
                  <a:schemeClr val="tx1"/>
                </a:solidFill>
              </a:rPr>
              <a:t> (обработка данных)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Hadoop Commons</a:t>
            </a:r>
            <a:r>
              <a:rPr lang="ru-RU" sz="2800" dirty="0" smtClean="0">
                <a:solidFill>
                  <a:schemeClr val="tx1"/>
                </a:solidFill>
              </a:rPr>
              <a:t> (утилиты и программные библиотеки, в том числе </a:t>
            </a:r>
            <a:r>
              <a:rPr lang="en-US" sz="2800" dirty="0" err="1" smtClean="0">
                <a:solidFill>
                  <a:schemeClr val="tx1"/>
                </a:solidFill>
              </a:rPr>
              <a:t>hadoop</a:t>
            </a:r>
            <a:r>
              <a:rPr lang="en-US" sz="2800" dirty="0" smtClean="0">
                <a:solidFill>
                  <a:schemeClr val="tx1"/>
                </a:solidFill>
              </a:rPr>
              <a:t> fs</a:t>
            </a:r>
            <a:r>
              <a:rPr lang="ru-RU" sz="2800" dirty="0" smtClean="0">
                <a:solidFill>
                  <a:schemeClr val="tx1"/>
                </a:solidFill>
              </a:rPr>
              <a:t>)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62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62" y="601339"/>
            <a:ext cx="9830232" cy="4832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0413" y="5686097"/>
            <a:ext cx="11613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FFFF00"/>
                </a:solidFill>
              </a:rPr>
              <a:t>Имеем несколько источников данных, несколько операторов преобразования и некоторого результата</a:t>
            </a:r>
            <a:endParaRPr lang="ru-RU" sz="20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8205" y="1334814"/>
            <a:ext cx="593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Неизменяемые объекты, хранящие данные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536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88" y="893219"/>
            <a:ext cx="9342857" cy="5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37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" y="699404"/>
            <a:ext cx="10035881" cy="53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38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2" y="824238"/>
            <a:ext cx="11590476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299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8" y="508685"/>
            <a:ext cx="11809524" cy="548571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690648" y="5240865"/>
            <a:ext cx="104052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690648" y="5635003"/>
            <a:ext cx="104052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832538" y="4909789"/>
            <a:ext cx="104052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527737" y="4573458"/>
            <a:ext cx="104052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7999" y="6096961"/>
            <a:ext cx="547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solidFill>
                  <a:srgbClr val="FFC000"/>
                </a:solidFill>
              </a:rPr>
              <a:t>4 </a:t>
            </a:r>
            <a:r>
              <a:rPr lang="ru-RU" sz="2800" u="sng" dirty="0" smtClean="0">
                <a:solidFill>
                  <a:srgbClr val="FFC000"/>
                </a:solidFill>
              </a:rPr>
              <a:t>различных </a:t>
            </a:r>
            <a:r>
              <a:rPr lang="en-US" sz="2800" u="sng" dirty="0" smtClean="0">
                <a:solidFill>
                  <a:srgbClr val="FFC000"/>
                </a:solidFill>
              </a:rPr>
              <a:t>RDD</a:t>
            </a:r>
            <a:endParaRPr lang="ru-RU" sz="2800" u="sng" dirty="0">
              <a:solidFill>
                <a:srgbClr val="FFC000"/>
              </a:solidFill>
            </a:endParaRPr>
          </a:p>
        </p:txBody>
      </p:sp>
      <p:sp>
        <p:nvSpPr>
          <p:cNvPr id="11" name="Прямоугольная выноска 10"/>
          <p:cNvSpPr/>
          <p:nvPr/>
        </p:nvSpPr>
        <p:spPr>
          <a:xfrm>
            <a:off x="9637480" y="5760630"/>
            <a:ext cx="1944414" cy="609412"/>
          </a:xfrm>
          <a:prstGeom prst="wedgeRectCallout">
            <a:avLst>
              <a:gd name="adj1" fmla="val -11103"/>
              <a:gd name="adj2" fmla="val -9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29597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78" y="1110591"/>
            <a:ext cx="9649047" cy="39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508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8" y="725213"/>
            <a:ext cx="11264376" cy="53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43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5" y="495666"/>
            <a:ext cx="11076190" cy="5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00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6" y="331617"/>
            <a:ext cx="10819048" cy="6047619"/>
          </a:xfrm>
          <a:prstGeom prst="rect">
            <a:avLst/>
          </a:prstGeom>
        </p:spPr>
      </p:pic>
      <p:sp>
        <p:nvSpPr>
          <p:cNvPr id="5" name="Прямоугольная выноска 4"/>
          <p:cNvSpPr/>
          <p:nvPr/>
        </p:nvSpPr>
        <p:spPr>
          <a:xfrm>
            <a:off x="8607466" y="5769824"/>
            <a:ext cx="1944414" cy="609412"/>
          </a:xfrm>
          <a:prstGeom prst="wedgeRectCallout">
            <a:avLst>
              <a:gd name="adj1" fmla="val -41373"/>
              <a:gd name="adj2" fmla="val -289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787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76" y="140212"/>
            <a:ext cx="11014810" cy="559843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61263" y="5938344"/>
            <a:ext cx="11125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Сериализация</a:t>
            </a:r>
            <a:r>
              <a:rPr lang="ru-RU" dirty="0"/>
              <a:t> — это процесс сохранения состояния объекта в последовательность байт</a:t>
            </a:r>
            <a:r>
              <a:rPr lang="ru-RU" dirty="0" smtClean="0"/>
              <a:t>. В итоге данные занимают меньше места, но медленнее доставать.</a:t>
            </a:r>
          </a:p>
          <a:p>
            <a:r>
              <a:rPr lang="ru-RU" b="1" dirty="0" err="1" smtClean="0"/>
              <a:t>Десериализация</a:t>
            </a:r>
            <a:r>
              <a:rPr lang="ru-RU" dirty="0" smtClean="0"/>
              <a:t> </a:t>
            </a:r>
            <a:r>
              <a:rPr lang="ru-RU" dirty="0"/>
              <a:t>— это процесс восстановления объекта из этих байт.</a:t>
            </a:r>
          </a:p>
        </p:txBody>
      </p:sp>
    </p:spTree>
    <p:extLst>
      <p:ext uri="{BB962C8B-B14F-4D97-AF65-F5344CB8AC3E}">
        <p14:creationId xmlns:p14="http://schemas.microsoft.com/office/powerpoint/2010/main" val="151463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21" y="479123"/>
            <a:ext cx="9101442" cy="590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1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9" y="1225274"/>
            <a:ext cx="10916354" cy="38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149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35139"/>
            <a:ext cx="12318124" cy="1507067"/>
          </a:xfrm>
        </p:spPr>
        <p:txBody>
          <a:bodyPr/>
          <a:lstStyle/>
          <a:p>
            <a:r>
              <a:rPr lang="ru-RU" b="1" dirty="0"/>
              <a:t> </a:t>
            </a:r>
            <a:r>
              <a:rPr lang="ru-RU" b="1" dirty="0" smtClean="0"/>
              <a:t>систем</a:t>
            </a:r>
            <a:r>
              <a:rPr lang="ru-RU" b="1" dirty="0"/>
              <a:t>ы</a:t>
            </a:r>
            <a:r>
              <a:rPr lang="ru-RU" b="1" dirty="0" smtClean="0"/>
              <a:t> </a:t>
            </a:r>
            <a:r>
              <a:rPr lang="ru-RU" b="1" dirty="0"/>
              <a:t>планирования рабочих процессов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83" y="3391591"/>
            <a:ext cx="6000000" cy="13142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" y="2980812"/>
            <a:ext cx="4869341" cy="18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76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1867" y="178090"/>
            <a:ext cx="8534400" cy="1507067"/>
          </a:xfrm>
        </p:spPr>
        <p:txBody>
          <a:bodyPr/>
          <a:lstStyle/>
          <a:p>
            <a:r>
              <a:rPr lang="ru-RU" dirty="0" smtClean="0"/>
              <a:t>Что будет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0640" y="1685157"/>
            <a:ext cx="11213498" cy="3615267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Какие есть инструменты для эффективного управления несколькими последовательными(параллельными) задачами в экосистеме </a:t>
            </a:r>
            <a:r>
              <a:rPr lang="en-US" sz="2800" dirty="0" smtClean="0">
                <a:solidFill>
                  <a:schemeClr val="tx1"/>
                </a:solidFill>
              </a:rPr>
              <a:t>Hadoop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Какой функционал они имеют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Как ими пользоваться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Плюсы и минусы конкурирующих решений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988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893479"/>
            <a:ext cx="10714782" cy="4100920"/>
          </a:xfrm>
        </p:spPr>
      </p:pic>
      <p:sp>
        <p:nvSpPr>
          <p:cNvPr id="5" name="TextBox 4"/>
          <p:cNvSpPr txBox="1"/>
          <p:nvPr/>
        </p:nvSpPr>
        <p:spPr>
          <a:xfrm>
            <a:off x="1748127" y="676532"/>
            <a:ext cx="8586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Пример последовательности рабочих задач (</a:t>
            </a:r>
            <a:r>
              <a:rPr lang="en-US" sz="2800" b="1" dirty="0" smtClean="0"/>
              <a:t>workflow</a:t>
            </a:r>
            <a:r>
              <a:rPr lang="ru-RU" sz="2800" b="1" dirty="0" smtClean="0"/>
              <a:t>)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11972" y="6096000"/>
            <a:ext cx="705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DAG (directed acyclic graph)</a:t>
            </a:r>
            <a:endParaRPr lang="ru-RU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418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5536" y="1"/>
            <a:ext cx="7650492" cy="1350980"/>
          </a:xfrm>
        </p:spPr>
        <p:txBody>
          <a:bodyPr/>
          <a:lstStyle/>
          <a:p>
            <a:r>
              <a:rPr lang="ru-RU" dirty="0" smtClean="0"/>
              <a:t>Зачем оно нам нужно?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0"/>
          <a:stretch/>
        </p:blipFill>
        <p:spPr>
          <a:xfrm>
            <a:off x="1103265" y="1350981"/>
            <a:ext cx="9584273" cy="51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56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38" y="595839"/>
            <a:ext cx="6000000" cy="13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069" y="2543504"/>
            <a:ext cx="113196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Может управлять огромным количеством различных задач (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, Hive, HDFS, </a:t>
            </a:r>
            <a:r>
              <a:rPr lang="en-US" sz="2400" dirty="0" err="1" smtClean="0"/>
              <a:t>Sqoop</a:t>
            </a:r>
            <a:r>
              <a:rPr lang="en-US" sz="2400" dirty="0" smtClean="0"/>
              <a:t>, Spark, Java, Shell, </a:t>
            </a:r>
            <a:r>
              <a:rPr lang="en-US" sz="2400" dirty="0" err="1" smtClean="0"/>
              <a:t>etc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Можно настроить </a:t>
            </a:r>
            <a:r>
              <a:rPr lang="en-US" sz="2400" dirty="0" smtClean="0"/>
              <a:t>Workflow </a:t>
            </a:r>
            <a:r>
              <a:rPr lang="ru-RU" sz="2400" dirty="0" smtClean="0"/>
              <a:t>на отложенный запуск или запуск по расписанию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Можно управлять жизненным циклом нескольких </a:t>
            </a:r>
            <a:r>
              <a:rPr lang="en-US" sz="2400" dirty="0" smtClean="0"/>
              <a:t>Workflow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16035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4" y="661138"/>
            <a:ext cx="11399163" cy="54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229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3477" y="1671145"/>
            <a:ext cx="113091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Workflow</a:t>
            </a:r>
            <a:r>
              <a:rPr lang="en-US" sz="2800" dirty="0" smtClean="0"/>
              <a:t> – DAG, </a:t>
            </a:r>
            <a:r>
              <a:rPr lang="ru-RU" sz="2800" dirty="0" smtClean="0"/>
              <a:t>задающий последовательность выполняемых действий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Coordinator</a:t>
            </a:r>
            <a:r>
              <a:rPr lang="ru-RU" sz="2800" dirty="0" smtClean="0"/>
              <a:t> – запускает </a:t>
            </a:r>
            <a:r>
              <a:rPr lang="en-US" sz="2800" dirty="0" smtClean="0"/>
              <a:t>Workflow </a:t>
            </a:r>
            <a:r>
              <a:rPr lang="ru-RU" sz="2800" dirty="0" smtClean="0"/>
              <a:t>на основе заранее определенного расписания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Bundle</a:t>
            </a:r>
            <a:r>
              <a:rPr lang="ru-RU" sz="2800" dirty="0" smtClean="0"/>
              <a:t> – высший уровень абстракции в </a:t>
            </a:r>
            <a:r>
              <a:rPr lang="en-US" sz="2800" dirty="0" err="1" smtClean="0"/>
              <a:t>Oozie</a:t>
            </a:r>
            <a:r>
              <a:rPr lang="en-US" sz="2800" dirty="0" smtClean="0"/>
              <a:t>, </a:t>
            </a:r>
            <a:r>
              <a:rPr lang="ru-RU" sz="2800" dirty="0" smtClean="0"/>
              <a:t>предоставляет способ упаковать несколько </a:t>
            </a:r>
            <a:r>
              <a:rPr lang="en-US" sz="2800" dirty="0" smtClean="0"/>
              <a:t>Coordinator’</a:t>
            </a:r>
            <a:r>
              <a:rPr lang="ru-RU" sz="2800" dirty="0" err="1" smtClean="0"/>
              <a:t>ов</a:t>
            </a:r>
            <a:r>
              <a:rPr lang="ru-RU" sz="2800" dirty="0" smtClean="0"/>
              <a:t> и </a:t>
            </a:r>
            <a:r>
              <a:rPr lang="en-US" sz="2800" dirty="0" smtClean="0"/>
              <a:t>Workflow </a:t>
            </a:r>
            <a:r>
              <a:rPr lang="ru-RU" sz="2800" dirty="0" smtClean="0"/>
              <a:t>и управлять их жизненным циклом.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72359" y="493986"/>
            <a:ext cx="6327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/>
              <a:t>Типы заданий </a:t>
            </a:r>
            <a:r>
              <a:rPr lang="en-US" sz="3600" b="1" dirty="0" err="1" smtClean="0"/>
              <a:t>Oozie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7305740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1452" y="675289"/>
            <a:ext cx="11360643" cy="3615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 smtClean="0">
                <a:solidFill>
                  <a:schemeClr val="tx1"/>
                </a:solidFill>
              </a:rPr>
              <a:t>Пользователь должен предоставить необходимые файлы:</a:t>
            </a:r>
          </a:p>
          <a:p>
            <a:endParaRPr lang="ru-RU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Workflow.xml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Jar’</a:t>
            </a:r>
            <a:r>
              <a:rPr lang="ru-RU" sz="2800" dirty="0" err="1" smtClean="0">
                <a:solidFill>
                  <a:schemeClr val="tx1"/>
                </a:solidFill>
              </a:rPr>
              <a:t>ники</a:t>
            </a:r>
            <a:r>
              <a:rPr lang="ru-RU" sz="2800" dirty="0" smtClean="0">
                <a:solidFill>
                  <a:schemeClr val="tx1"/>
                </a:solidFill>
              </a:rPr>
              <a:t> и иные исполняемые файлы (при необходимости)</a:t>
            </a:r>
          </a:p>
          <a:p>
            <a:r>
              <a:rPr lang="en-US" sz="2800" dirty="0" err="1" smtClean="0">
                <a:solidFill>
                  <a:schemeClr val="tx1"/>
                </a:solidFill>
              </a:rPr>
              <a:t>Job.properties</a:t>
            </a:r>
            <a:r>
              <a:rPr lang="en-US" sz="2800" dirty="0" smtClean="0">
                <a:solidFill>
                  <a:schemeClr val="tx1"/>
                </a:solidFill>
              </a:rPr>
              <a:t>-</a:t>
            </a:r>
            <a:r>
              <a:rPr lang="ru-RU" sz="2800" dirty="0" smtClean="0">
                <a:solidFill>
                  <a:schemeClr val="tx1"/>
                </a:solidFill>
              </a:rPr>
              <a:t>файл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Данные для обработки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063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8805" y="0"/>
            <a:ext cx="8534400" cy="1507067"/>
          </a:xfrm>
        </p:spPr>
        <p:txBody>
          <a:bodyPr/>
          <a:lstStyle/>
          <a:p>
            <a:r>
              <a:rPr lang="en-US" dirty="0" smtClean="0"/>
              <a:t>Workflows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448"/>
          <a:stretch/>
        </p:blipFill>
        <p:spPr>
          <a:xfrm>
            <a:off x="778805" y="1229710"/>
            <a:ext cx="10285714" cy="55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144" y="173566"/>
            <a:ext cx="8534400" cy="1062567"/>
          </a:xfrm>
        </p:spPr>
        <p:txBody>
          <a:bodyPr/>
          <a:lstStyle/>
          <a:p>
            <a:r>
              <a:rPr lang="en-US" b="1" dirty="0" smtClean="0"/>
              <a:t>HDFS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5544" y="1236133"/>
            <a:ext cx="11507789" cy="1219201"/>
          </a:xfrm>
        </p:spPr>
        <p:txBody>
          <a:bodyPr>
            <a:normAutofit/>
          </a:bodyPr>
          <a:lstStyle/>
          <a:p>
            <a:pPr marL="0" indent="449263">
              <a:buNone/>
            </a:pPr>
            <a:r>
              <a:rPr lang="ru-RU" sz="2400" b="1" dirty="0">
                <a:solidFill>
                  <a:schemeClr val="tx1"/>
                </a:solidFill>
              </a:rPr>
              <a:t>Файловая система </a:t>
            </a:r>
            <a:r>
              <a:rPr lang="ru-RU" sz="2400" b="1" dirty="0" smtClean="0">
                <a:solidFill>
                  <a:schemeClr val="tx1"/>
                </a:solidFill>
              </a:rPr>
              <a:t>спроектированная </a:t>
            </a:r>
            <a:r>
              <a:rPr lang="ru-RU" sz="2400" b="1" dirty="0">
                <a:solidFill>
                  <a:schemeClr val="tx1"/>
                </a:solidFill>
              </a:rPr>
              <a:t>для хранения очень больших </a:t>
            </a:r>
            <a:r>
              <a:rPr lang="ru-RU" sz="2400" b="1" dirty="0" smtClean="0">
                <a:solidFill>
                  <a:schemeClr val="tx1"/>
                </a:solidFill>
              </a:rPr>
              <a:t>файлов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</a:rPr>
              <a:t>с </a:t>
            </a:r>
            <a:r>
              <a:rPr lang="ru-RU" sz="2400" b="1" dirty="0">
                <a:solidFill>
                  <a:schemeClr val="tx1"/>
                </a:solidFill>
              </a:rPr>
              <a:t>потоковой схемой доступа к данным в кластерах обычных </a:t>
            </a:r>
            <a:r>
              <a:rPr lang="ru-RU" sz="2400" b="1" dirty="0" smtClean="0">
                <a:solidFill>
                  <a:schemeClr val="tx1"/>
                </a:solidFill>
              </a:rPr>
              <a:t>машин.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42318" y="2787134"/>
            <a:ext cx="8200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>
                <a:solidFill>
                  <a:srgbClr val="FFFF00"/>
                </a:solidFill>
                <a:latin typeface="Petersburg-Italic"/>
              </a:rPr>
              <a:t>Очень большие </a:t>
            </a:r>
            <a:r>
              <a:rPr lang="ru-RU" sz="2400" b="1" i="1" dirty="0" smtClean="0">
                <a:solidFill>
                  <a:srgbClr val="FFFF00"/>
                </a:solidFill>
                <a:latin typeface="Petersburg-Italic"/>
              </a:rPr>
              <a:t>файлы: от гигабайт до петабайт</a:t>
            </a:r>
            <a:endParaRPr lang="ru-RU" sz="2400" b="1" dirty="0">
              <a:solidFill>
                <a:srgbClr val="FFFF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42318" y="3439067"/>
            <a:ext cx="11949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>
                <a:solidFill>
                  <a:srgbClr val="FFFF00"/>
                </a:solidFill>
                <a:latin typeface="Petersburg-Italic"/>
              </a:rPr>
              <a:t>Потоковый доступ к </a:t>
            </a:r>
            <a:r>
              <a:rPr lang="ru-RU" sz="2400" b="1" i="1" dirty="0" smtClean="0">
                <a:solidFill>
                  <a:srgbClr val="FFFF00"/>
                </a:solidFill>
                <a:latin typeface="Petersburg-Italic"/>
              </a:rPr>
              <a:t>данным: однократная запись, многократное чтение</a:t>
            </a:r>
            <a:endParaRPr lang="ru-RU" sz="2400" b="1" dirty="0">
              <a:solidFill>
                <a:srgbClr val="FFFF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42318" y="4091000"/>
            <a:ext cx="10647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>
                <a:solidFill>
                  <a:srgbClr val="FFFF00"/>
                </a:solidFill>
                <a:latin typeface="Petersburg-Italic"/>
              </a:rPr>
              <a:t>Обычное </a:t>
            </a:r>
            <a:r>
              <a:rPr lang="ru-RU" sz="2400" b="1" i="1" dirty="0" smtClean="0">
                <a:solidFill>
                  <a:srgbClr val="FFFF00"/>
                </a:solidFill>
                <a:latin typeface="Petersburg-Italic"/>
              </a:rPr>
              <a:t>оборудование: минимальные требования сопоставимы </a:t>
            </a:r>
          </a:p>
          <a:p>
            <a:r>
              <a:rPr lang="ru-RU" sz="2400" b="1" i="1" dirty="0" smtClean="0">
                <a:solidFill>
                  <a:srgbClr val="FFFF00"/>
                </a:solidFill>
                <a:latin typeface="Petersburg-Italic"/>
              </a:rPr>
              <a:t>с современными ПК</a:t>
            </a:r>
            <a:endParaRPr lang="ru-R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8805" y="0"/>
            <a:ext cx="8534400" cy="1507067"/>
          </a:xfrm>
        </p:spPr>
        <p:txBody>
          <a:bodyPr/>
          <a:lstStyle/>
          <a:p>
            <a:r>
              <a:rPr lang="ru-RU" dirty="0" smtClean="0"/>
              <a:t>Пример </a:t>
            </a:r>
            <a:r>
              <a:rPr lang="en-US" dirty="0" err="1" smtClean="0"/>
              <a:t>job.properties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47" y="2432604"/>
            <a:ext cx="6514286" cy="18666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20718" y="5680870"/>
            <a:ext cx="1184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oozie</a:t>
            </a:r>
            <a:r>
              <a:rPr lang="en-US" dirty="0">
                <a:solidFill>
                  <a:srgbClr val="FFFF00"/>
                </a:solidFill>
              </a:rPr>
              <a:t> job -</a:t>
            </a:r>
            <a:r>
              <a:rPr lang="en-US" dirty="0" err="1">
                <a:solidFill>
                  <a:srgbClr val="FFFF00"/>
                </a:solidFill>
              </a:rPr>
              <a:t>oozie</a:t>
            </a:r>
            <a:r>
              <a:rPr lang="en-US" dirty="0">
                <a:solidFill>
                  <a:srgbClr val="FFFF00"/>
                </a:solidFill>
              </a:rPr>
              <a:t> http://localhost:11000/oozie -</a:t>
            </a:r>
            <a:r>
              <a:rPr lang="en-US" dirty="0" err="1">
                <a:solidFill>
                  <a:srgbClr val="FFFF00"/>
                </a:solidFill>
              </a:rPr>
              <a:t>config</a:t>
            </a:r>
            <a:r>
              <a:rPr lang="en-US" dirty="0">
                <a:solidFill>
                  <a:srgbClr val="FFFF00"/>
                </a:solidFill>
              </a:rPr>
              <a:t> examples/apps/map-reduce/</a:t>
            </a:r>
            <a:r>
              <a:rPr lang="en-US" dirty="0" err="1">
                <a:solidFill>
                  <a:srgbClr val="FFFF00"/>
                </a:solidFill>
              </a:rPr>
              <a:t>job.properties</a:t>
            </a:r>
            <a:r>
              <a:rPr lang="en-US" dirty="0">
                <a:solidFill>
                  <a:srgbClr val="FFFF00"/>
                </a:solidFill>
              </a:rPr>
              <a:t> -run</a:t>
            </a: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83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9" r="6179"/>
          <a:stretch/>
        </p:blipFill>
        <p:spPr>
          <a:xfrm>
            <a:off x="85564" y="370047"/>
            <a:ext cx="10036747" cy="61778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1" r="23053"/>
          <a:stretch/>
        </p:blipFill>
        <p:spPr>
          <a:xfrm>
            <a:off x="10206577" y="857688"/>
            <a:ext cx="1985423" cy="520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5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38702" y="221244"/>
            <a:ext cx="873409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&lt;bundle-app name='APPNAME' </a:t>
            </a:r>
            <a:r>
              <a:rPr lang="en-US" sz="1050" dirty="0" err="1"/>
              <a:t>xmlns:xsi</a:t>
            </a:r>
            <a:r>
              <a:rPr lang="en-US" sz="1050" dirty="0"/>
              <a:t>='http://www.w3.org/2001/XMLSchema-instance' </a:t>
            </a:r>
            <a:r>
              <a:rPr lang="en-US" sz="1050" dirty="0" err="1"/>
              <a:t>xmlns</a:t>
            </a:r>
            <a:r>
              <a:rPr lang="en-US" sz="1050" dirty="0"/>
              <a:t>='uri:oozie:bundle:0.2'&gt; </a:t>
            </a:r>
          </a:p>
          <a:p>
            <a:r>
              <a:rPr lang="en-US" sz="1050" dirty="0"/>
              <a:t>  &lt;parameters&gt;</a:t>
            </a:r>
          </a:p>
          <a:p>
            <a:r>
              <a:rPr lang="en-US" sz="1050" dirty="0"/>
              <a:t>      &lt;property&gt;</a:t>
            </a:r>
          </a:p>
          <a:p>
            <a:r>
              <a:rPr lang="en-US" sz="1050" dirty="0"/>
              <a:t>          &lt;name&gt;</a:t>
            </a:r>
            <a:r>
              <a:rPr lang="en-US" sz="1050" dirty="0" err="1"/>
              <a:t>appPath</a:t>
            </a:r>
            <a:r>
              <a:rPr lang="en-US" sz="1050" dirty="0"/>
              <a:t>&lt;/name&gt;</a:t>
            </a:r>
          </a:p>
          <a:p>
            <a:r>
              <a:rPr lang="en-US" sz="1050" dirty="0"/>
              <a:t>      &lt;/property&gt;</a:t>
            </a:r>
          </a:p>
          <a:p>
            <a:r>
              <a:rPr lang="en-US" sz="1050" dirty="0"/>
              <a:t>      &lt;property&gt;</a:t>
            </a:r>
          </a:p>
          <a:p>
            <a:r>
              <a:rPr lang="en-US" sz="1050" dirty="0"/>
              <a:t>          &lt;name&gt;appPath2&lt;/name&gt;</a:t>
            </a:r>
          </a:p>
          <a:p>
            <a:r>
              <a:rPr lang="en-US" sz="1050" dirty="0"/>
              <a:t>          &lt;value&gt;hdfs://foo:9000/user/joe/job/job.properties&lt;/value&gt;</a:t>
            </a:r>
          </a:p>
          <a:p>
            <a:r>
              <a:rPr lang="en-US" sz="1050" dirty="0"/>
              <a:t>      &lt;/property&gt;</a:t>
            </a:r>
          </a:p>
          <a:p>
            <a:r>
              <a:rPr lang="en-US" sz="1050" dirty="0"/>
              <a:t>  &lt;/parameters&gt;</a:t>
            </a:r>
          </a:p>
          <a:p>
            <a:r>
              <a:rPr lang="en-US" sz="1050" dirty="0"/>
              <a:t>  &lt;controls&gt;</a:t>
            </a:r>
          </a:p>
          <a:p>
            <a:r>
              <a:rPr lang="en-US" sz="1050" dirty="0"/>
              <a:t>       &lt;kick-off-time&gt;${</a:t>
            </a:r>
            <a:r>
              <a:rPr lang="en-US" sz="1050" dirty="0" err="1"/>
              <a:t>kickOffTime</a:t>
            </a:r>
            <a:r>
              <a:rPr lang="en-US" sz="1050" dirty="0"/>
              <a:t>}&lt;/kick-off-time&gt;</a:t>
            </a:r>
          </a:p>
          <a:p>
            <a:r>
              <a:rPr lang="en-US" sz="1050" dirty="0"/>
              <a:t>  &lt;/controls&gt;</a:t>
            </a:r>
          </a:p>
          <a:p>
            <a:r>
              <a:rPr lang="en-US" sz="1050" dirty="0"/>
              <a:t>   &lt;coordinator name='coordJobFromBundle1' &gt;</a:t>
            </a:r>
          </a:p>
          <a:p>
            <a:r>
              <a:rPr lang="en-US" sz="1050" dirty="0"/>
              <a:t>       &lt;app-path&gt;${</a:t>
            </a:r>
            <a:r>
              <a:rPr lang="en-US" sz="1050" dirty="0" err="1"/>
              <a:t>appPath</a:t>
            </a:r>
            <a:r>
              <a:rPr lang="en-US" sz="1050" dirty="0"/>
              <a:t>}&lt;/app-path&gt;</a:t>
            </a:r>
          </a:p>
          <a:p>
            <a:r>
              <a:rPr lang="en-US" sz="1050" dirty="0"/>
              <a:t>       &lt;configuration&gt;</a:t>
            </a:r>
          </a:p>
          <a:p>
            <a:r>
              <a:rPr lang="en-US" sz="1050" dirty="0"/>
              <a:t>         &lt;property&gt;</a:t>
            </a:r>
          </a:p>
          <a:p>
            <a:r>
              <a:rPr lang="en-US" sz="1050" dirty="0"/>
              <a:t>              &lt;name&gt;startTime1&lt;/name&gt;</a:t>
            </a:r>
          </a:p>
          <a:p>
            <a:r>
              <a:rPr lang="en-US" sz="1050" dirty="0"/>
              <a:t>              &lt;value&gt;${START_TIME}&lt;/value&gt;</a:t>
            </a:r>
          </a:p>
          <a:p>
            <a:r>
              <a:rPr lang="en-US" sz="1050" dirty="0"/>
              <a:t>          &lt;/property&gt;</a:t>
            </a:r>
          </a:p>
          <a:p>
            <a:r>
              <a:rPr lang="en-US" sz="1050" dirty="0"/>
              <a:t>         &lt;property&gt;</a:t>
            </a:r>
          </a:p>
          <a:p>
            <a:r>
              <a:rPr lang="en-US" sz="1050" dirty="0"/>
              <a:t>              &lt;name&gt;endTime1&lt;/name&gt;</a:t>
            </a:r>
          </a:p>
          <a:p>
            <a:r>
              <a:rPr lang="en-US" sz="1050" dirty="0"/>
              <a:t>              &lt;value&gt;${END_TIME}&lt;/value&gt;</a:t>
            </a:r>
          </a:p>
          <a:p>
            <a:r>
              <a:rPr lang="en-US" sz="1050" dirty="0"/>
              <a:t>          &lt;/property&gt;</a:t>
            </a:r>
          </a:p>
          <a:p>
            <a:r>
              <a:rPr lang="en-US" sz="1050" dirty="0"/>
              <a:t>      &lt;/configuration&gt;</a:t>
            </a:r>
          </a:p>
          <a:p>
            <a:r>
              <a:rPr lang="en-US" sz="1050" dirty="0"/>
              <a:t>   &lt;/coordinator&gt;</a:t>
            </a:r>
          </a:p>
          <a:p>
            <a:r>
              <a:rPr lang="en-US" sz="1050" dirty="0"/>
              <a:t>   &lt;coordinator name='coordJobFromBundle2' &gt;</a:t>
            </a:r>
          </a:p>
          <a:p>
            <a:r>
              <a:rPr lang="en-US" sz="1050" dirty="0"/>
              <a:t>       &lt;app-path&gt;${appPath2}&lt;/app-path&gt;</a:t>
            </a:r>
          </a:p>
          <a:p>
            <a:r>
              <a:rPr lang="en-US" sz="1050" dirty="0"/>
              <a:t>       &lt;configuration&gt;</a:t>
            </a:r>
          </a:p>
          <a:p>
            <a:r>
              <a:rPr lang="en-US" sz="1050" dirty="0"/>
              <a:t>         &lt;property&gt;</a:t>
            </a:r>
          </a:p>
          <a:p>
            <a:r>
              <a:rPr lang="en-US" sz="1050" dirty="0"/>
              <a:t>              &lt;name&gt;startTime2&lt;/name&gt;</a:t>
            </a:r>
          </a:p>
          <a:p>
            <a:r>
              <a:rPr lang="en-US" sz="1050" dirty="0"/>
              <a:t>              &lt;value&gt;${START_TIME2}&lt;/value&gt;</a:t>
            </a:r>
          </a:p>
          <a:p>
            <a:r>
              <a:rPr lang="en-US" sz="1050" dirty="0"/>
              <a:t>          &lt;/property&gt;</a:t>
            </a:r>
          </a:p>
          <a:p>
            <a:r>
              <a:rPr lang="en-US" sz="1050" dirty="0"/>
              <a:t>         &lt;property&gt;</a:t>
            </a:r>
          </a:p>
          <a:p>
            <a:r>
              <a:rPr lang="en-US" sz="1050" dirty="0"/>
              <a:t>              &lt;name&gt;endTime2&lt;/name&gt;</a:t>
            </a:r>
          </a:p>
          <a:p>
            <a:r>
              <a:rPr lang="en-US" sz="1050" dirty="0"/>
              <a:t>              &lt;value&gt;${END_TIME2}&lt;/value&gt;</a:t>
            </a:r>
          </a:p>
          <a:p>
            <a:r>
              <a:rPr lang="en-US" sz="1050" dirty="0"/>
              <a:t>          &lt;/property&gt;</a:t>
            </a:r>
          </a:p>
          <a:p>
            <a:r>
              <a:rPr lang="en-US" sz="1050" dirty="0"/>
              <a:t>      &lt;/configuration&gt;</a:t>
            </a:r>
          </a:p>
          <a:p>
            <a:r>
              <a:rPr lang="en-US" sz="1050" dirty="0"/>
              <a:t>   &lt;/coordinator&gt;</a:t>
            </a:r>
          </a:p>
          <a:p>
            <a:r>
              <a:rPr lang="en-US" sz="1050" dirty="0"/>
              <a:t>&lt;/bundle-app&gt;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4233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00" y="1236096"/>
            <a:ext cx="7519748" cy="29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350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2602"/>
            <a:ext cx="12192000" cy="529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261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6" y="328448"/>
            <a:ext cx="10444372" cy="6261807"/>
          </a:xfrm>
        </p:spPr>
      </p:pic>
    </p:spTree>
    <p:extLst>
      <p:ext uri="{BB962C8B-B14F-4D97-AF65-F5344CB8AC3E}">
        <p14:creationId xmlns:p14="http://schemas.microsoft.com/office/powerpoint/2010/main" val="36500423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5" y="475592"/>
            <a:ext cx="9777326" cy="6061943"/>
          </a:xfrm>
        </p:spPr>
      </p:pic>
    </p:spTree>
    <p:extLst>
      <p:ext uri="{BB962C8B-B14F-4D97-AF65-F5344CB8AC3E}">
        <p14:creationId xmlns:p14="http://schemas.microsoft.com/office/powerpoint/2010/main" val="41038973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8" y="454572"/>
            <a:ext cx="11557685" cy="5799084"/>
          </a:xfrm>
        </p:spPr>
      </p:pic>
    </p:spTree>
    <p:extLst>
      <p:ext uri="{BB962C8B-B14F-4D97-AF65-F5344CB8AC3E}">
        <p14:creationId xmlns:p14="http://schemas.microsoft.com/office/powerpoint/2010/main" val="9443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39081" y="2291255"/>
            <a:ext cx="5958326" cy="767254"/>
          </a:xfrm>
        </p:spPr>
        <p:txBody>
          <a:bodyPr>
            <a:normAutofit/>
          </a:bodyPr>
          <a:lstStyle/>
          <a:p>
            <a:r>
              <a:rPr lang="ru-RU" sz="2800" b="1" dirty="0" smtClean="0"/>
              <a:t>Пару слов о сертификации</a:t>
            </a:r>
            <a:endParaRPr lang="ru-RU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>
          <a:xfrm>
            <a:off x="0" y="0"/>
            <a:ext cx="5707117" cy="6858000"/>
          </a:xfrm>
          <a:prstGeom prst="rect">
            <a:avLst/>
          </a:prstGeom>
        </p:spPr>
      </p:pic>
      <p:sp>
        <p:nvSpPr>
          <p:cNvPr id="5" name="Плюс 4"/>
          <p:cNvSpPr/>
          <p:nvPr/>
        </p:nvSpPr>
        <p:spPr>
          <a:xfrm>
            <a:off x="2984938" y="1124606"/>
            <a:ext cx="357351" cy="32582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люс 5"/>
          <p:cNvSpPr/>
          <p:nvPr/>
        </p:nvSpPr>
        <p:spPr>
          <a:xfrm>
            <a:off x="3999187" y="1539765"/>
            <a:ext cx="357351" cy="32582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люс 6"/>
          <p:cNvSpPr/>
          <p:nvPr/>
        </p:nvSpPr>
        <p:spPr>
          <a:xfrm>
            <a:off x="2984938" y="1970689"/>
            <a:ext cx="357351" cy="32582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люс 7"/>
          <p:cNvSpPr/>
          <p:nvPr/>
        </p:nvSpPr>
        <p:spPr>
          <a:xfrm>
            <a:off x="4177862" y="2391103"/>
            <a:ext cx="357351" cy="32582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люс 8"/>
          <p:cNvSpPr/>
          <p:nvPr/>
        </p:nvSpPr>
        <p:spPr>
          <a:xfrm>
            <a:off x="4009697" y="2832537"/>
            <a:ext cx="357351" cy="32582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люс 9"/>
          <p:cNvSpPr/>
          <p:nvPr/>
        </p:nvSpPr>
        <p:spPr>
          <a:xfrm>
            <a:off x="5349766" y="4577254"/>
            <a:ext cx="357351" cy="32582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18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3263" y="4446346"/>
            <a:ext cx="9967640" cy="1427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err="1">
                <a:solidFill>
                  <a:schemeClr val="tx1"/>
                </a:solidFill>
              </a:rPr>
              <a:t>Apache</a:t>
            </a:r>
            <a:r>
              <a:rPr lang="ru-RU" b="1" dirty="0">
                <a:solidFill>
                  <a:schemeClr val="tx1"/>
                </a:solidFill>
              </a:rPr>
              <a:t> Kafka — распределённый программный брокер сообщений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635" y="581938"/>
            <a:ext cx="7543540" cy="3614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172" y="5928461"/>
            <a:ext cx="11548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Главная идея: нам прилетает много-много сообщений, нам нужно их обработать и передать потребителю.</a:t>
            </a: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587" y="55266"/>
            <a:ext cx="10105708" cy="1507067"/>
          </a:xfrm>
        </p:spPr>
        <p:txBody>
          <a:bodyPr/>
          <a:lstStyle/>
          <a:p>
            <a:r>
              <a:rPr lang="ru-RU" dirty="0" smtClean="0"/>
              <a:t>Схема репликации данных в </a:t>
            </a:r>
            <a:r>
              <a:rPr lang="en-US" dirty="0" smtClean="0"/>
              <a:t>HDFS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44" y="1446830"/>
            <a:ext cx="6310527" cy="512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52" y="881381"/>
            <a:ext cx="10038095" cy="5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95" y="296316"/>
            <a:ext cx="6999300" cy="544737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1783" y="5819094"/>
            <a:ext cx="11626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CAP – это акроним от англоязычных слов </a:t>
            </a:r>
            <a:r>
              <a:rPr lang="ru-RU" dirty="0" err="1">
                <a:solidFill>
                  <a:srgbClr val="FFFF00"/>
                </a:solidFill>
              </a:rPr>
              <a:t>Consistency</a:t>
            </a:r>
            <a:r>
              <a:rPr lang="ru-RU" dirty="0">
                <a:solidFill>
                  <a:srgbClr val="FFFF00"/>
                </a:solidFill>
              </a:rPr>
              <a:t> (Согласованность, Целостность), </a:t>
            </a:r>
            <a:r>
              <a:rPr lang="ru-RU" dirty="0" err="1">
                <a:solidFill>
                  <a:srgbClr val="FFFF00"/>
                </a:solidFill>
              </a:rPr>
              <a:t>Availability</a:t>
            </a:r>
            <a:r>
              <a:rPr lang="ru-RU" dirty="0">
                <a:solidFill>
                  <a:srgbClr val="FFFF00"/>
                </a:solidFill>
              </a:rPr>
              <a:t> (Доступность) и </a:t>
            </a:r>
            <a:r>
              <a:rPr lang="ru-RU" dirty="0" err="1">
                <a:solidFill>
                  <a:srgbClr val="FFFF00"/>
                </a:solidFill>
              </a:rPr>
              <a:t>Partition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tolerance</a:t>
            </a:r>
            <a:r>
              <a:rPr lang="ru-RU" dirty="0">
                <a:solidFill>
                  <a:srgbClr val="FFFF00"/>
                </a:solidFill>
              </a:rPr>
              <a:t> (Устойчивость к разделению). </a:t>
            </a:r>
            <a:r>
              <a:rPr lang="ru-RU" dirty="0" smtClean="0">
                <a:solidFill>
                  <a:srgbClr val="FFFF00"/>
                </a:solidFill>
              </a:rPr>
              <a:t>в </a:t>
            </a:r>
            <a:r>
              <a:rPr lang="ru-RU" dirty="0">
                <a:solidFill>
                  <a:srgbClr val="FFFF00"/>
                </a:solidFill>
              </a:rPr>
              <a:t>распределенных системах осуществимы лишь 2 свойства из указанных 3-х.</a:t>
            </a:r>
          </a:p>
        </p:txBody>
      </p:sp>
    </p:spTree>
    <p:extLst>
      <p:ext uri="{BB962C8B-B14F-4D97-AF65-F5344CB8AC3E}">
        <p14:creationId xmlns:p14="http://schemas.microsoft.com/office/powerpoint/2010/main" val="38681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59" y="780196"/>
            <a:ext cx="9609469" cy="54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9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7" y="789271"/>
            <a:ext cx="11088052" cy="54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8" y="673769"/>
            <a:ext cx="11314095" cy="558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4" y="375385"/>
            <a:ext cx="11773368" cy="57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9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65" y="644892"/>
            <a:ext cx="11624185" cy="572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904773"/>
            <a:ext cx="10760503" cy="52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5" y="1010174"/>
            <a:ext cx="10795743" cy="48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2" y="577515"/>
            <a:ext cx="11649885" cy="59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40" y="138186"/>
            <a:ext cx="7557327" cy="524233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48734" y="5634414"/>
            <a:ext cx="1143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Petersburg-Regular"/>
              </a:rPr>
              <a:t>П</a:t>
            </a:r>
            <a:r>
              <a:rPr lang="ru-RU" dirty="0" smtClean="0">
                <a:latin typeface="Petersburg-Regular"/>
              </a:rPr>
              <a:t>ри </a:t>
            </a:r>
            <a:r>
              <a:rPr lang="ru-RU" dirty="0">
                <a:latin typeface="Petersburg-Regular"/>
              </a:rPr>
              <a:t>малом количестве задач (меньшем числа узлов в кластере) ваши </a:t>
            </a:r>
            <a:r>
              <a:rPr lang="ru-RU" dirty="0" smtClean="0">
                <a:latin typeface="Petersburg-Regular"/>
              </a:rPr>
              <a:t>задания</a:t>
            </a:r>
            <a:r>
              <a:rPr lang="en-US" dirty="0" smtClean="0">
                <a:latin typeface="Petersburg-Regular"/>
              </a:rPr>
              <a:t> </a:t>
            </a:r>
            <a:r>
              <a:rPr lang="ru-RU" dirty="0" smtClean="0">
                <a:latin typeface="Petersburg-Regular"/>
              </a:rPr>
              <a:t>будут выполняться</a:t>
            </a:r>
            <a:r>
              <a:rPr lang="en-US" dirty="0" smtClean="0">
                <a:latin typeface="Petersburg-Regular"/>
              </a:rPr>
              <a:t> </a:t>
            </a:r>
            <a:r>
              <a:rPr lang="ru-RU" dirty="0" smtClean="0">
                <a:latin typeface="Petersburg-Regular"/>
              </a:rPr>
              <a:t>медленнее</a:t>
            </a:r>
            <a:r>
              <a:rPr lang="ru-RU" dirty="0">
                <a:latin typeface="Petersburg-Regular"/>
              </a:rPr>
              <a:t>, чем могли бы.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980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2" y="452387"/>
            <a:ext cx="11992110" cy="604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8" y="577515"/>
            <a:ext cx="11592105" cy="568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7" y="375385"/>
            <a:ext cx="11808531" cy="62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78" y="404260"/>
            <a:ext cx="11662920" cy="61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44" y="423511"/>
            <a:ext cx="11181312" cy="59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9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4" y="644893"/>
            <a:ext cx="11091570" cy="57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3" y="425917"/>
            <a:ext cx="11462898" cy="5965257"/>
          </a:xfrm>
        </p:spPr>
      </p:pic>
    </p:spTree>
    <p:extLst>
      <p:ext uri="{BB962C8B-B14F-4D97-AF65-F5344CB8AC3E}">
        <p14:creationId xmlns:p14="http://schemas.microsoft.com/office/powerpoint/2010/main" val="25086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5" y="481264"/>
            <a:ext cx="11357645" cy="58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0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9" y="308008"/>
            <a:ext cx="11850897" cy="60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7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2" y="693019"/>
            <a:ext cx="11767100" cy="54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24416" y="763174"/>
            <a:ext cx="8534400" cy="3780588"/>
          </a:xfrm>
        </p:spPr>
        <p:txBody>
          <a:bodyPr>
            <a:normAutofit/>
          </a:bodyPr>
          <a:lstStyle/>
          <a:p>
            <a:r>
              <a:rPr lang="ru-RU" dirty="0"/>
              <a:t>Структура диска:</a:t>
            </a:r>
            <a:br>
              <a:rPr lang="ru-RU" dirty="0"/>
            </a:br>
            <a:r>
              <a:rPr lang="ru-RU" dirty="0"/>
              <a:t>(A) дорожка</a:t>
            </a:r>
            <a:br>
              <a:rPr lang="ru-RU" dirty="0"/>
            </a:br>
            <a:r>
              <a:rPr lang="ru-RU" dirty="0"/>
              <a:t>(B) геометрический сектор</a:t>
            </a:r>
            <a:br>
              <a:rPr lang="ru-RU" dirty="0"/>
            </a:br>
            <a:r>
              <a:rPr lang="ru-RU" dirty="0"/>
              <a:t>(C) сектор дорожки</a:t>
            </a:r>
            <a:br>
              <a:rPr lang="ru-RU" dirty="0"/>
            </a:br>
            <a:r>
              <a:rPr lang="ru-RU" dirty="0"/>
              <a:t>(D) кластер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380" y="267144"/>
            <a:ext cx="4772648" cy="4772648"/>
          </a:xfrm>
        </p:spPr>
      </p:pic>
      <p:sp>
        <p:nvSpPr>
          <p:cNvPr id="5" name="TextBox 4"/>
          <p:cNvSpPr txBox="1"/>
          <p:nvPr/>
        </p:nvSpPr>
        <p:spPr>
          <a:xfrm>
            <a:off x="1303868" y="5099860"/>
            <a:ext cx="1049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FFFF00"/>
                </a:solidFill>
              </a:rPr>
              <a:t>Больше размер блоков – меньше операций позиционирования</a:t>
            </a:r>
            <a:endParaRPr lang="ru-R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0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4" y="462013"/>
            <a:ext cx="11566917" cy="59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0" y="500515"/>
            <a:ext cx="11015460" cy="59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35" y="413886"/>
            <a:ext cx="11575502" cy="60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1" y="827773"/>
            <a:ext cx="11863602" cy="56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0" y="356136"/>
            <a:ext cx="11879199" cy="63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46" y="866274"/>
            <a:ext cx="10899310" cy="52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8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2" y="596766"/>
            <a:ext cx="11828938" cy="576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8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7" y="433136"/>
            <a:ext cx="10849617" cy="60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56" y="344633"/>
            <a:ext cx="11386095" cy="61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4" y="346510"/>
            <a:ext cx="11383869" cy="62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7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177798"/>
            <a:ext cx="10813521" cy="1507067"/>
          </a:xfrm>
        </p:spPr>
        <p:txBody>
          <a:bodyPr/>
          <a:lstStyle/>
          <a:p>
            <a:r>
              <a:rPr lang="ru-RU" b="1" dirty="0" smtClean="0"/>
              <a:t>Преимущества использования больших блоков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0279" y="1972733"/>
            <a:ext cx="11507788" cy="361526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chemeClr val="tx1"/>
                </a:solidFill>
              </a:rPr>
              <a:t>Файл </a:t>
            </a:r>
            <a:r>
              <a:rPr lang="ru-RU" sz="2400" b="1" dirty="0">
                <a:solidFill>
                  <a:schemeClr val="tx1"/>
                </a:solidFill>
              </a:rPr>
              <a:t>может быть </a:t>
            </a:r>
            <a:r>
              <a:rPr lang="ru-RU" sz="2400" b="1" dirty="0" smtClean="0">
                <a:solidFill>
                  <a:schemeClr val="tx1"/>
                </a:solidFill>
              </a:rPr>
              <a:t>больше любого </a:t>
            </a:r>
            <a:r>
              <a:rPr lang="ru-RU" sz="2400" b="1" dirty="0">
                <a:solidFill>
                  <a:schemeClr val="tx1"/>
                </a:solidFill>
              </a:rPr>
              <a:t>отдельного диска в </a:t>
            </a:r>
            <a:r>
              <a:rPr lang="ru-RU" sz="2400" b="1" dirty="0" smtClean="0">
                <a:solidFill>
                  <a:schemeClr val="tx1"/>
                </a:solidFill>
              </a:rPr>
              <a:t>сети</a:t>
            </a:r>
          </a:p>
          <a:p>
            <a:r>
              <a:rPr lang="ru-RU" sz="2400" b="1" dirty="0" smtClean="0">
                <a:solidFill>
                  <a:schemeClr val="tx1"/>
                </a:solidFill>
              </a:rPr>
              <a:t>Так </a:t>
            </a:r>
            <a:r>
              <a:rPr lang="ru-RU" sz="2400" b="1" dirty="0">
                <a:solidFill>
                  <a:schemeClr val="tx1"/>
                </a:solidFill>
              </a:rPr>
              <a:t>как блоки имеют фиксированный размер, система </a:t>
            </a:r>
            <a:r>
              <a:rPr lang="ru-RU" sz="2400" b="1" dirty="0" smtClean="0">
                <a:solidFill>
                  <a:schemeClr val="tx1"/>
                </a:solidFill>
              </a:rPr>
              <a:t>может легко </a:t>
            </a:r>
            <a:r>
              <a:rPr lang="ru-RU" sz="2400" b="1" dirty="0">
                <a:solidFill>
                  <a:schemeClr val="tx1"/>
                </a:solidFill>
              </a:rPr>
              <a:t>вычислить количество блоков, которые могут храниться на заданном </a:t>
            </a:r>
            <a:r>
              <a:rPr lang="ru-RU" sz="2400" b="1" dirty="0" smtClean="0">
                <a:solidFill>
                  <a:schemeClr val="tx1"/>
                </a:solidFill>
              </a:rPr>
              <a:t>диске</a:t>
            </a:r>
          </a:p>
          <a:p>
            <a:r>
              <a:rPr lang="ru-RU" sz="2400" b="1" dirty="0" smtClean="0">
                <a:solidFill>
                  <a:schemeClr val="tx1"/>
                </a:solidFill>
              </a:rPr>
              <a:t>Не нужно хранить метаданные (права доступа, владелец и т.д.)</a:t>
            </a:r>
          </a:p>
          <a:p>
            <a:r>
              <a:rPr lang="ru-RU" sz="2400" b="1" dirty="0">
                <a:solidFill>
                  <a:schemeClr val="tx1"/>
                </a:solidFill>
              </a:rPr>
              <a:t>блоки хорошо вписываются в механизм репликации — они улучшают</a:t>
            </a:r>
          </a:p>
          <a:p>
            <a:pPr marL="0" indent="0">
              <a:buNone/>
            </a:pPr>
            <a:r>
              <a:rPr lang="ru-RU" sz="2400" b="1" dirty="0">
                <a:solidFill>
                  <a:schemeClr val="tx1"/>
                </a:solidFill>
              </a:rPr>
              <a:t>отказоустойчивость и доступность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224736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0" y="186394"/>
            <a:ext cx="11374650" cy="64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5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2" y="221380"/>
            <a:ext cx="11590052" cy="63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1" y="298519"/>
            <a:ext cx="11659601" cy="605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9730" y="4726004"/>
            <a:ext cx="7709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Копируем данные из памяти напрямую в сокет клиента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9" y="612828"/>
            <a:ext cx="11734861" cy="56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Видеоурок</a:t>
            </a:r>
            <a:r>
              <a:rPr lang="ru-RU" dirty="0" smtClean="0"/>
              <a:t> по </a:t>
            </a:r>
            <a:r>
              <a:rPr lang="ru-RU" dirty="0" err="1" smtClean="0"/>
              <a:t>кафке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9441565" cy="361526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https://www.youtube.com/watch?v=-AZOi3kP9Js&amp;t=1249s&amp;ab_channel=%</a:t>
            </a:r>
            <a:r>
              <a:rPr lang="en-US" dirty="0" smtClean="0">
                <a:hlinkClick r:id="rId2"/>
              </a:rPr>
              <a:t>D0%92%D0%BB%D0%B0%D0%B4%D0%B8%D0%BC%D0%B8%D1%80%D0%91%D0%BE%D0%B3%D0%B4%D0%B0%D0%BD%D0%BE%D0%B2%D1%81%D0%BA%D0%B8%D0%B9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99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9091062" cy="42727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10" y="2258108"/>
            <a:ext cx="1666875" cy="23717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7418" y="5330578"/>
            <a:ext cx="115791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FFFF00"/>
                </a:solidFill>
              </a:rPr>
              <a:t>Apache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ZooKeeper</a:t>
            </a:r>
            <a:r>
              <a:rPr lang="ru-RU" dirty="0">
                <a:solidFill>
                  <a:srgbClr val="FFFF00"/>
                </a:solidFill>
              </a:rPr>
              <a:t> - сервис, используемый кластером (группой узлов) для согласования друг с другом и поддержания общих данных с надежными методами синхронизации. </a:t>
            </a:r>
            <a:r>
              <a:rPr lang="ru-RU" dirty="0" err="1">
                <a:solidFill>
                  <a:srgbClr val="FFFF00"/>
                </a:solidFill>
              </a:rPr>
              <a:t>ZooKeeper</a:t>
            </a:r>
            <a:r>
              <a:rPr lang="ru-RU" dirty="0">
                <a:solidFill>
                  <a:srgbClr val="FFFF00"/>
                </a:solidFill>
              </a:rPr>
              <a:t> сам по себе является распределенным приложением, предоставляющим услуги для написания распределенных приложений</a:t>
            </a:r>
            <a:r>
              <a:rPr lang="ru-RU" dirty="0" smtClean="0">
                <a:solidFill>
                  <a:srgbClr val="FFFF00"/>
                </a:solidFill>
              </a:rPr>
              <a:t>.</a:t>
            </a:r>
            <a:endParaRPr lang="ru-RU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5011" y="311284"/>
            <a:ext cx="116465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Сценарии использования </a:t>
            </a:r>
            <a:r>
              <a:rPr lang="ru-RU" sz="2400" b="1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Распределенный сервер имен (</a:t>
            </a:r>
            <a:r>
              <a:rPr lang="ru-RU" sz="2000" b="1" dirty="0" err="1"/>
              <a:t>namespace</a:t>
            </a:r>
            <a:r>
              <a:rPr lang="ru-RU" sz="2000" dirty="0"/>
              <a:t> — </a:t>
            </a:r>
            <a:r>
              <a:rPr lang="ru-RU" sz="2000" b="1" dirty="0"/>
              <a:t>topics</a:t>
            </a:r>
            <a:r>
              <a:rPr lang="ru-RU" sz="2000" dirty="0"/>
              <a:t> для </a:t>
            </a:r>
            <a:r>
              <a:rPr lang="ru-RU" sz="2000" b="1" dirty="0"/>
              <a:t>Kafka</a:t>
            </a:r>
            <a:r>
              <a:rPr lang="ru-RU" sz="20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Распределенная  конфигурация (</a:t>
            </a:r>
            <a:r>
              <a:rPr lang="ru-RU" sz="2000" b="1" dirty="0"/>
              <a:t>Hadoop</a:t>
            </a:r>
            <a:r>
              <a:rPr lang="ru-RU" sz="2000" dirty="0"/>
              <a:t>, </a:t>
            </a:r>
            <a:r>
              <a:rPr lang="ru-RU" sz="2000" b="1" dirty="0"/>
              <a:t>Kafka</a:t>
            </a:r>
            <a:r>
              <a:rPr lang="ru-RU" sz="20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Выбор </a:t>
            </a:r>
            <a:r>
              <a:rPr lang="ru-RU" sz="2000" dirty="0"/>
              <a:t>главного в распределенных системах с </a:t>
            </a:r>
            <a:r>
              <a:rPr lang="ru-RU" sz="2000" dirty="0" err="1"/>
              <a:t>арбитражом</a:t>
            </a:r>
            <a:r>
              <a:rPr lang="ru-RU" sz="2000" dirty="0"/>
              <a:t> (</a:t>
            </a:r>
            <a:r>
              <a:rPr lang="ru-RU" sz="2000" dirty="0" err="1"/>
              <a:t>Leader</a:t>
            </a:r>
            <a:r>
              <a:rPr lang="ru-RU" sz="2000" dirty="0"/>
              <a:t> </a:t>
            </a:r>
            <a:r>
              <a:rPr lang="ru-RU" sz="2000" dirty="0" err="1"/>
              <a:t>election</a:t>
            </a:r>
            <a:r>
              <a:rPr lang="ru-RU" sz="2000" dirty="0" smtClean="0"/>
              <a:t>).</a:t>
            </a: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FF00"/>
                </a:solidFill>
              </a:rPr>
              <a:t>C</a:t>
            </a:r>
            <a:r>
              <a:rPr lang="ru-RU" sz="2000" b="1" dirty="0" err="1" smtClean="0">
                <a:solidFill>
                  <a:srgbClr val="FFFF00"/>
                </a:solidFill>
              </a:rPr>
              <a:t>ледит</a:t>
            </a:r>
            <a:r>
              <a:rPr lang="ru-RU" sz="2000" b="1" dirty="0" smtClean="0">
                <a:solidFill>
                  <a:srgbClr val="FFFF00"/>
                </a:solidFill>
              </a:rPr>
              <a:t> </a:t>
            </a:r>
            <a:r>
              <a:rPr lang="ru-RU" sz="2000" b="1" dirty="0">
                <a:solidFill>
                  <a:srgbClr val="FFFF00"/>
                </a:solidFill>
              </a:rPr>
              <a:t>за синхронизацией, а также за координацией всего кластера.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9" y="3648116"/>
            <a:ext cx="9146591" cy="28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9084" y="-122722"/>
            <a:ext cx="8534400" cy="3615267"/>
          </a:xfrm>
        </p:spPr>
        <p:txBody>
          <a:bodyPr/>
          <a:lstStyle/>
          <a:p>
            <a:r>
              <a:rPr lang="ru-RU" dirty="0"/>
              <a:t>отказоустойчивость кластера;</a:t>
            </a:r>
          </a:p>
          <a:p>
            <a:r>
              <a:rPr lang="ru-RU" dirty="0"/>
              <a:t>синхронизация распределенных сервисов;</a:t>
            </a:r>
          </a:p>
          <a:p>
            <a:r>
              <a:rPr lang="ru-RU" dirty="0"/>
              <a:t>автоматическая синхронизация данных;</a:t>
            </a:r>
          </a:p>
          <a:p>
            <a:r>
              <a:rPr lang="ru-RU" dirty="0"/>
              <a:t>упорядоченность сообщений;</a:t>
            </a:r>
          </a:p>
          <a:p>
            <a:r>
              <a:rPr lang="ru-RU" dirty="0" err="1"/>
              <a:t>транзакционность</a:t>
            </a:r>
            <a:r>
              <a:rPr lang="ru-RU" dirty="0"/>
              <a:t> передачи </a:t>
            </a:r>
            <a:r>
              <a:rPr lang="ru-RU" dirty="0" err="1"/>
              <a:t>даннных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809924"/>
            <a:ext cx="6908166" cy="37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55" y="395919"/>
            <a:ext cx="8177944" cy="468104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3677" y="5366159"/>
            <a:ext cx="11565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</a:t>
            </a:r>
            <a:r>
              <a:rPr lang="ru-RU" dirty="0" smtClean="0"/>
              <a:t>редставляет </a:t>
            </a:r>
            <a:r>
              <a:rPr lang="ru-RU" dirty="0"/>
              <a:t>собой распределенное хранилище ключ-значение (</a:t>
            </a:r>
            <a:r>
              <a:rPr lang="ru-RU" dirty="0" err="1"/>
              <a:t>key-value</a:t>
            </a:r>
            <a:r>
              <a:rPr lang="ru-RU" dirty="0"/>
              <a:t>), где пространство ключей образует древовидную иерархию как в файловой системе, а значения могут содержаться в любом узле иерархии </a:t>
            </a:r>
          </a:p>
        </p:txBody>
      </p:sp>
    </p:spTree>
    <p:extLst>
      <p:ext uri="{BB962C8B-B14F-4D97-AF65-F5344CB8AC3E}">
        <p14:creationId xmlns:p14="http://schemas.microsoft.com/office/powerpoint/2010/main" val="11001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39553" y="622992"/>
            <a:ext cx="1119739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1" dirty="0"/>
              <a:t>клиент </a:t>
            </a:r>
            <a:r>
              <a:rPr lang="ru-RU" dirty="0"/>
              <a:t>– это один из узлов в кластере распределенного приложения, который имеет двустороннюю связь с сервером. Периодически, в течение всей сессии подключения к серверу, клиент посылает ему сообщение (</a:t>
            </a:r>
            <a:r>
              <a:rPr lang="ru-RU" dirty="0" err="1"/>
              <a:t>heartbeat</a:t>
            </a:r>
            <a:r>
              <a:rPr lang="ru-RU" dirty="0"/>
              <a:t>), которое сигнализирует о работе</a:t>
            </a:r>
            <a:r>
              <a:rPr lang="ru-RU" dirty="0" smtClean="0"/>
              <a:t>.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1" dirty="0"/>
              <a:t>сервер</a:t>
            </a:r>
            <a:r>
              <a:rPr lang="ru-RU" dirty="0"/>
              <a:t> – это один из узлов </a:t>
            </a:r>
            <a:r>
              <a:rPr lang="ru-RU" dirty="0" err="1"/>
              <a:t>ZooKeeper</a:t>
            </a:r>
            <a:r>
              <a:rPr lang="ru-RU" dirty="0"/>
              <a:t>, который предоставляет все службы клиенту и посылает ему подтверждение при подключении. Если от сервера нет ответа, клиент автоматически перенаправляет сообщение другому серверу</a:t>
            </a:r>
            <a:r>
              <a:rPr lang="ru-RU" dirty="0" smtClean="0"/>
              <a:t>.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1" dirty="0"/>
              <a:t>ансамбль</a:t>
            </a:r>
            <a:r>
              <a:rPr lang="ru-RU" dirty="0"/>
              <a:t> – группа серверов </a:t>
            </a:r>
            <a:r>
              <a:rPr lang="ru-RU" dirty="0" err="1" smtClean="0"/>
              <a:t>ZooKeepe</a:t>
            </a:r>
            <a:r>
              <a:rPr lang="en-US" dirty="0"/>
              <a:t>r</a:t>
            </a:r>
            <a:r>
              <a:rPr lang="ru-RU" dirty="0" smtClean="0"/>
              <a:t>. </a:t>
            </a:r>
            <a:r>
              <a:rPr lang="ru-RU" dirty="0"/>
              <a:t>Минимальный размер ансамбля составляет 3 сервера</a:t>
            </a:r>
            <a:r>
              <a:rPr lang="ru-RU" dirty="0" smtClean="0"/>
              <a:t>.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1" dirty="0"/>
              <a:t>лидер </a:t>
            </a:r>
            <a:r>
              <a:rPr lang="ru-RU" dirty="0"/>
              <a:t>(</a:t>
            </a:r>
            <a:r>
              <a:rPr lang="ru-RU" dirty="0" err="1"/>
              <a:t>leader</a:t>
            </a:r>
            <a:r>
              <a:rPr lang="ru-RU" dirty="0"/>
              <a:t>) – сервер, который выполняет все операции записи и запускает автоматическое восстановление при отказе любого из подключенных узлов. Лидеры выбираются при запуске служб</a:t>
            </a:r>
            <a:r>
              <a:rPr lang="ru-RU" dirty="0" smtClean="0"/>
              <a:t>.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b="1" dirty="0"/>
              <a:t>последователь</a:t>
            </a:r>
            <a:r>
              <a:rPr lang="ru-RU" dirty="0"/>
              <a:t> (подписчик, </a:t>
            </a:r>
            <a:r>
              <a:rPr lang="ru-RU" dirty="0" err="1"/>
              <a:t>follower</a:t>
            </a:r>
            <a:r>
              <a:rPr lang="ru-RU" dirty="0"/>
              <a:t>) — сервер, который следует инструкциям лидера и реплицирует себе его данные. Благодаря множеству подписчиков, операции чтения выполняются быстрее, т.к. считывать данные можно с любого узла.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79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3515" y="250371"/>
            <a:ext cx="8534400" cy="1507067"/>
          </a:xfrm>
        </p:spPr>
        <p:txBody>
          <a:bodyPr/>
          <a:lstStyle/>
          <a:p>
            <a:r>
              <a:rPr lang="ru-RU" b="1" dirty="0" smtClean="0"/>
              <a:t>Что будет: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8243" y="2540268"/>
            <a:ext cx="7397342" cy="25712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7-8</a:t>
            </a:r>
            <a:r>
              <a:rPr lang="ru-RU" sz="3200" dirty="0" smtClean="0">
                <a:solidFill>
                  <a:schemeClr val="tx1"/>
                </a:solidFill>
              </a:rPr>
              <a:t> лабораторных</a:t>
            </a:r>
            <a:endParaRPr lang="en-US" sz="32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ru-RU" sz="2400" dirty="0" smtClean="0">
              <a:solidFill>
                <a:schemeClr val="tx1"/>
              </a:solidFill>
            </a:endParaRPr>
          </a:p>
          <a:p>
            <a:r>
              <a:rPr lang="ru-RU" sz="2800" dirty="0" smtClean="0">
                <a:solidFill>
                  <a:schemeClr val="tx1"/>
                </a:solidFill>
              </a:rPr>
              <a:t>Повторяем </a:t>
            </a:r>
            <a:r>
              <a:rPr lang="en-US" sz="2800" dirty="0" smtClean="0">
                <a:solidFill>
                  <a:schemeClr val="tx1"/>
                </a:solidFill>
              </a:rPr>
              <a:t>SQL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Знакомимся с экосистемой </a:t>
            </a:r>
            <a:r>
              <a:rPr lang="en-US" sz="2800" dirty="0" smtClean="0">
                <a:solidFill>
                  <a:schemeClr val="tx1"/>
                </a:solidFill>
              </a:rPr>
              <a:t>Hadoop: 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HDFS, </a:t>
            </a:r>
            <a:r>
              <a:rPr lang="en-US" sz="2800" dirty="0" err="1" smtClean="0">
                <a:solidFill>
                  <a:schemeClr val="tx1"/>
                </a:solidFill>
              </a:rPr>
              <a:t>MapReduce</a:t>
            </a:r>
            <a:r>
              <a:rPr lang="en-US" sz="2800" dirty="0" smtClean="0">
                <a:solidFill>
                  <a:schemeClr val="tx1"/>
                </a:solidFill>
              </a:rPr>
              <a:t>, Hive, Spark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198" y="593059"/>
            <a:ext cx="3420470" cy="342047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091962" y="6269621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https://disk.yandex.ru/d/tOp_NzB9HLZDUQ</a:t>
            </a:r>
          </a:p>
        </p:txBody>
      </p:sp>
    </p:spTree>
    <p:extLst>
      <p:ext uri="{BB962C8B-B14F-4D97-AF65-F5344CB8AC3E}">
        <p14:creationId xmlns:p14="http://schemas.microsoft.com/office/powerpoint/2010/main" val="143801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19" y="228599"/>
            <a:ext cx="10560071" cy="61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75" y="489234"/>
            <a:ext cx="9619649" cy="61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0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ru.bmstu.wiki/Apache_ZooKeeper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www.bigdataschool.ru/blog/zookeeper-basics-and-problems.html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javarush.com/groups/posts/2162-zookeeper-ili-kak-zhivjetsja-rabotniku-zooparka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984" y="388297"/>
            <a:ext cx="9847153" cy="1507067"/>
          </a:xfrm>
        </p:spPr>
        <p:txBody>
          <a:bodyPr/>
          <a:lstStyle/>
          <a:p>
            <a:r>
              <a:rPr lang="ru-RU" dirty="0" smtClean="0"/>
              <a:t>План занятий до конца семестра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12" y="1803710"/>
            <a:ext cx="10895238" cy="580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015" y="3101427"/>
            <a:ext cx="9743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Streaming (</a:t>
            </a:r>
            <a:r>
              <a:rPr lang="en-US" sz="2400" dirty="0" err="1" smtClean="0"/>
              <a:t>Flink</a:t>
            </a:r>
            <a:r>
              <a:rPr lang="en-US" sz="2400" dirty="0" smtClean="0"/>
              <a:t>, Spark Streaming)</a:t>
            </a:r>
          </a:p>
          <a:p>
            <a:endParaRPr lang="en-US" sz="2400" dirty="0" smtClean="0"/>
          </a:p>
          <a:p>
            <a:r>
              <a:rPr lang="ru-RU" sz="2400" dirty="0" smtClean="0"/>
              <a:t>Обеспечение безопасности (</a:t>
            </a:r>
            <a:r>
              <a:rPr lang="en-US" sz="2400" dirty="0" smtClean="0"/>
              <a:t>Kerberos, LDAP, Ranger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/>
              <a:t>Elasticsearch</a:t>
            </a:r>
            <a:r>
              <a:rPr lang="en-US" sz="2400" dirty="0"/>
              <a:t> , </a:t>
            </a:r>
            <a:r>
              <a:rPr lang="en-US" sz="2400" dirty="0" err="1"/>
              <a:t>Logstash</a:t>
            </a:r>
            <a:r>
              <a:rPr lang="en-US" sz="2400" dirty="0"/>
              <a:t> , </a:t>
            </a:r>
            <a:r>
              <a:rPr lang="en-US" sz="2400" dirty="0" err="1"/>
              <a:t>Kibana</a:t>
            </a:r>
            <a:r>
              <a:rPr lang="en-US" sz="2400" dirty="0"/>
              <a:t> ( </a:t>
            </a:r>
            <a:r>
              <a:rPr lang="en-US" sz="2400" i="1" dirty="0"/>
              <a:t>ELK</a:t>
            </a:r>
            <a:r>
              <a:rPr lang="en-US" sz="2400" dirty="0"/>
              <a:t> </a:t>
            </a:r>
            <a:r>
              <a:rPr lang="en-US" sz="2400" dirty="0" smtClean="0"/>
              <a:t>) + Flume</a:t>
            </a:r>
          </a:p>
          <a:p>
            <a:endParaRPr lang="en-US" sz="2400" dirty="0"/>
          </a:p>
          <a:p>
            <a:r>
              <a:rPr lang="ru-RU" sz="2400" dirty="0" smtClean="0"/>
              <a:t>Построение </a:t>
            </a:r>
            <a:r>
              <a:rPr lang="en-US" sz="2400" dirty="0" smtClean="0"/>
              <a:t>DWH/</a:t>
            </a:r>
            <a:r>
              <a:rPr lang="en-US" sz="2400" dirty="0" err="1" smtClean="0"/>
              <a:t>DataLake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528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94" y="177362"/>
            <a:ext cx="10300789" cy="5584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2094" y="5761512"/>
            <a:ext cx="1108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</a:t>
            </a:r>
            <a:r>
              <a:rPr lang="ru-RU" dirty="0" smtClean="0"/>
              <a:t>слоя. </a:t>
            </a:r>
            <a:r>
              <a:rPr lang="en-US" dirty="0" smtClean="0"/>
              <a:t>Spark Core - </a:t>
            </a:r>
            <a:r>
              <a:rPr lang="ru-RU" dirty="0"/>
              <a:t>Это базовый движок для обработки данных, который лежит в основе всей платформы. Ядро взаимодействует с системами хранения, управляет памятью, планирует и распределяет нагрузку в кластере.</a:t>
            </a:r>
          </a:p>
        </p:txBody>
      </p:sp>
    </p:spTree>
    <p:extLst>
      <p:ext uri="{BB962C8B-B14F-4D97-AF65-F5344CB8AC3E}">
        <p14:creationId xmlns:p14="http://schemas.microsoft.com/office/powerpoint/2010/main" val="29002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6" y="544749"/>
            <a:ext cx="11132305" cy="565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68" y="447472"/>
            <a:ext cx="10269553" cy="537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6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19" y="486383"/>
            <a:ext cx="11249238" cy="530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320" y="6083167"/>
            <a:ext cx="10737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FFFF00"/>
                </a:solidFill>
              </a:rPr>
              <a:t>На выходе получаем Дискретный поток или </a:t>
            </a:r>
            <a:r>
              <a:rPr lang="en-US" sz="2000" b="1" dirty="0" err="1" smtClean="0">
                <a:solidFill>
                  <a:srgbClr val="FFFF00"/>
                </a:solidFill>
              </a:rPr>
              <a:t>Dstream</a:t>
            </a:r>
            <a:r>
              <a:rPr lang="en-US" sz="2000" b="1" dirty="0" smtClean="0">
                <a:solidFill>
                  <a:srgbClr val="FFFF00"/>
                </a:solidFill>
              </a:rPr>
              <a:t> (</a:t>
            </a:r>
            <a:r>
              <a:rPr lang="ru-RU" sz="2000" b="1" dirty="0" smtClean="0">
                <a:solidFill>
                  <a:srgbClr val="FFFF00"/>
                </a:solidFill>
              </a:rPr>
              <a:t>последовательность </a:t>
            </a:r>
            <a:r>
              <a:rPr lang="en-US" sz="2000" b="1" dirty="0" smtClean="0">
                <a:solidFill>
                  <a:srgbClr val="FFFF00"/>
                </a:solidFill>
              </a:rPr>
              <a:t>RDD)</a:t>
            </a:r>
            <a:endParaRPr lang="ru-RU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9" y="428017"/>
            <a:ext cx="11570573" cy="5739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570" y="6400800"/>
            <a:ext cx="1101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sliding window interval</a:t>
            </a:r>
            <a:r>
              <a:rPr lang="ru-RU" sz="2000" dirty="0" smtClean="0"/>
              <a:t>                      </a:t>
            </a:r>
            <a:r>
              <a:rPr lang="en-US" sz="2000" dirty="0" smtClean="0"/>
              <a:t>|</a:t>
            </a:r>
            <a:r>
              <a:rPr lang="ru-RU" sz="2000" dirty="0" smtClean="0"/>
              <a:t>1 2 </a:t>
            </a:r>
            <a:r>
              <a:rPr lang="en-US" sz="2000" dirty="0" smtClean="0"/>
              <a:t>|</a:t>
            </a:r>
            <a:r>
              <a:rPr lang="ru-RU" sz="2000" dirty="0" smtClean="0"/>
              <a:t>3 4 5</a:t>
            </a:r>
            <a:r>
              <a:rPr lang="en-US" sz="2000" dirty="0" smtClean="0"/>
              <a:t>|</a:t>
            </a:r>
            <a:r>
              <a:rPr lang="ru-RU" sz="2000" dirty="0" smtClean="0"/>
              <a:t> 6 7 8</a:t>
            </a:r>
            <a:r>
              <a:rPr lang="en-US" sz="2000" dirty="0" smtClean="0"/>
              <a:t>| 9 10 11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6168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0409" y="1318001"/>
            <a:ext cx="1039579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scenarios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Spark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en-US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Offline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processing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4000" dirty="0" smtClean="0">
                <a:latin typeface="Arial" panose="020B0604020202020204" pitchFamily="34" charset="0"/>
              </a:rPr>
              <a:t>R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eal-time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processing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4000" dirty="0" err="1">
                <a:latin typeface="Arial" panose="020B0604020202020204" pitchFamily="34" charset="0"/>
              </a:rPr>
              <a:t>I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nteractive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ru-RU" altLang="ru-RU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759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8277" y="1512055"/>
            <a:ext cx="1007925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RDD </a:t>
            </a: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en-US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Wide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Narrow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dependency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0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41162"/>
            <a:ext cx="10895238" cy="6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40" y="457999"/>
            <a:ext cx="8345739" cy="4050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930" y="5596871"/>
            <a:ext cx="998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Применяет методы </a:t>
            </a:r>
            <a:r>
              <a:rPr lang="en-US" sz="2800" dirty="0" smtClean="0"/>
              <a:t>stream-</a:t>
            </a:r>
            <a:r>
              <a:rPr lang="ru-RU" sz="2800" dirty="0" smtClean="0"/>
              <a:t>процессинга для </a:t>
            </a:r>
            <a:r>
              <a:rPr lang="en-US" sz="2800" dirty="0" smtClean="0"/>
              <a:t>batch(</a:t>
            </a:r>
            <a:r>
              <a:rPr lang="ru-RU" sz="2800" dirty="0" smtClean="0"/>
              <a:t>пакетных</a:t>
            </a:r>
            <a:r>
              <a:rPr lang="en-US" sz="2800" dirty="0" smtClean="0"/>
              <a:t>)</a:t>
            </a:r>
            <a:r>
              <a:rPr lang="ru-RU" sz="2800" dirty="0" smtClean="0"/>
              <a:t> данных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45930" y="4790999"/>
            <a:ext cx="1060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FF00"/>
                </a:solidFill>
              </a:rPr>
              <a:t>Потоковая + пакетная обработка данных</a:t>
            </a:r>
            <a:endParaRPr lang="ru-RU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62" y="583659"/>
            <a:ext cx="10564816" cy="56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382260"/>
            <a:ext cx="8534400" cy="1507067"/>
          </a:xfrm>
        </p:spPr>
        <p:txBody>
          <a:bodyPr/>
          <a:lstStyle/>
          <a:p>
            <a:r>
              <a:rPr lang="en-US" dirty="0" smtClean="0"/>
              <a:t>State management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986455"/>
            <a:ext cx="10914230" cy="3615267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 smtClean="0">
                <a:solidFill>
                  <a:schemeClr val="tx1"/>
                </a:solidFill>
              </a:rPr>
              <a:t>Промежуточное состояние вычислений (</a:t>
            </a:r>
            <a:r>
              <a:rPr lang="en-US" sz="2400" dirty="0" smtClean="0">
                <a:solidFill>
                  <a:schemeClr val="tx1"/>
                </a:solidFill>
              </a:rPr>
              <a:t>min, </a:t>
            </a:r>
            <a:r>
              <a:rPr lang="en-US" sz="2400" dirty="0" err="1" smtClean="0">
                <a:solidFill>
                  <a:schemeClr val="tx1"/>
                </a:solidFill>
              </a:rPr>
              <a:t>avg</a:t>
            </a:r>
            <a:r>
              <a:rPr lang="en-US" sz="2400" dirty="0" smtClean="0">
                <a:solidFill>
                  <a:schemeClr val="tx1"/>
                </a:solidFill>
              </a:rPr>
              <a:t>, count</a:t>
            </a:r>
            <a:r>
              <a:rPr lang="ru-RU" sz="2400" dirty="0" smtClean="0">
                <a:solidFill>
                  <a:schemeClr val="tx1"/>
                </a:solidFill>
              </a:rPr>
              <a:t>)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значения, которые постоянно меняются в процессе поступления новых данных. Хранятся в оперативной памяти.</a:t>
            </a:r>
            <a:r>
              <a:rPr lang="en-US" sz="2400" dirty="0" smtClean="0">
                <a:solidFill>
                  <a:schemeClr val="tx1"/>
                </a:solidFill>
              </a:rPr>
              <a:t> State – </a:t>
            </a:r>
            <a:r>
              <a:rPr lang="ru-RU" sz="2400" dirty="0" smtClean="0">
                <a:solidFill>
                  <a:schemeClr val="tx1"/>
                </a:solidFill>
              </a:rPr>
              <a:t>значение переменных, которые </a:t>
            </a:r>
            <a:r>
              <a:rPr lang="en-US" sz="2400" dirty="0" err="1" smtClean="0">
                <a:solidFill>
                  <a:schemeClr val="tx1"/>
                </a:solidFill>
              </a:rPr>
              <a:t>flink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 smtClean="0">
                <a:solidFill>
                  <a:schemeClr val="tx1"/>
                </a:solidFill>
              </a:rPr>
              <a:t>хранит локально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 smtClean="0">
                <a:solidFill>
                  <a:schemeClr val="tx1"/>
                </a:solidFill>
              </a:rPr>
              <a:t>Некоторые </a:t>
            </a:r>
            <a:r>
              <a:rPr lang="ru-RU" sz="2400" dirty="0">
                <a:solidFill>
                  <a:schemeClr val="tx1"/>
                </a:solidFill>
              </a:rPr>
              <a:t>операции запоминают информацию по нескольким событиям (например, операторы окон). Эти операции называются </a:t>
            </a:r>
            <a:r>
              <a:rPr lang="ru-RU" sz="2400" dirty="0" err="1">
                <a:solidFill>
                  <a:schemeClr val="tx1"/>
                </a:solidFill>
              </a:rPr>
              <a:t>Stateful</a:t>
            </a:r>
            <a:r>
              <a:rPr lang="ru-RU" sz="2400" dirty="0">
                <a:solidFill>
                  <a:schemeClr val="tx1"/>
                </a:solidFill>
              </a:rPr>
              <a:t>. Некоторые примеры </a:t>
            </a:r>
            <a:r>
              <a:rPr lang="en-US" sz="2400" dirty="0" err="1" smtClean="0">
                <a:solidFill>
                  <a:schemeClr val="tx1"/>
                </a:solidFill>
              </a:rPr>
              <a:t>Stateful</a:t>
            </a:r>
            <a:r>
              <a:rPr lang="ru-RU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операций: Когда приложение ищет определенные шаблоны событий, </a:t>
            </a:r>
            <a:r>
              <a:rPr lang="en-US" sz="2400" dirty="0" smtClean="0">
                <a:solidFill>
                  <a:schemeClr val="tx1"/>
                </a:solidFill>
              </a:rPr>
              <a:t>State</a:t>
            </a:r>
            <a:r>
              <a:rPr lang="ru-RU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будет хранить последовательность событий, встречающихся до сих пор. При совокупности событий в минуту/час в день </a:t>
            </a:r>
            <a:r>
              <a:rPr lang="en-US" sz="2400" dirty="0" smtClean="0">
                <a:solidFill>
                  <a:schemeClr val="tx1"/>
                </a:solidFill>
              </a:rPr>
              <a:t>State</a:t>
            </a:r>
            <a:r>
              <a:rPr lang="ru-RU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владеет ожидающими агрегатами.</a:t>
            </a:r>
          </a:p>
        </p:txBody>
      </p:sp>
    </p:spTree>
    <p:extLst>
      <p:ext uri="{BB962C8B-B14F-4D97-AF65-F5344CB8AC3E}">
        <p14:creationId xmlns:p14="http://schemas.microsoft.com/office/powerpoint/2010/main" val="34317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5" y="350196"/>
            <a:ext cx="10702492" cy="59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8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1" y="589934"/>
            <a:ext cx="10854135" cy="535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30" y="786690"/>
            <a:ext cx="11117827" cy="50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2" y="134779"/>
            <a:ext cx="11331934" cy="6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2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" y="442451"/>
            <a:ext cx="10659837" cy="56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7" y="1067441"/>
            <a:ext cx="11086697" cy="52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4" y="426849"/>
            <a:ext cx="11152471" cy="4893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7794" y="5702710"/>
            <a:ext cx="7600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FFFF00"/>
                </a:solidFill>
              </a:rPr>
              <a:t>В идеальном мире </a:t>
            </a:r>
            <a:r>
              <a:rPr lang="en-US" sz="3200" dirty="0" smtClean="0">
                <a:solidFill>
                  <a:srgbClr val="FFFF00"/>
                </a:solidFill>
              </a:rPr>
              <a:t>E = I = P</a:t>
            </a:r>
            <a:endParaRPr lang="ru-RU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85750"/>
            <a:ext cx="10477500" cy="62865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7800" y="1938867"/>
            <a:ext cx="2192867" cy="4487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Secondary </a:t>
            </a:r>
            <a:r>
              <a:rPr lang="en-US" dirty="0" err="1" smtClean="0"/>
              <a:t>NameNode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94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1" y="812800"/>
            <a:ext cx="10594512" cy="53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38" y="290905"/>
            <a:ext cx="6209524" cy="6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0" y="222667"/>
            <a:ext cx="11791110" cy="46033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90" y="4826001"/>
            <a:ext cx="11791110" cy="19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76" y="681579"/>
            <a:ext cx="11074400" cy="55743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719" y="703235"/>
            <a:ext cx="3485714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6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86" y="635000"/>
            <a:ext cx="10643542" cy="5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000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57" y="457200"/>
            <a:ext cx="11077814" cy="551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6248400"/>
            <a:ext cx="889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FFFF00"/>
                </a:solidFill>
              </a:rPr>
              <a:t>Определяем период неактивности для закрытия сессии</a:t>
            </a:r>
            <a:endParaRPr lang="ru-RU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7519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2" y="509251"/>
            <a:ext cx="11298114" cy="56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5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1" y="538913"/>
            <a:ext cx="10855867" cy="58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13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2" y="428016"/>
            <a:ext cx="11926240" cy="59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3294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1" y="350196"/>
            <a:ext cx="11478106" cy="56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8" y="973666"/>
            <a:ext cx="10760369" cy="5020733"/>
          </a:xfrm>
        </p:spPr>
      </p:pic>
    </p:spTree>
    <p:extLst>
      <p:ext uri="{BB962C8B-B14F-4D97-AF65-F5344CB8AC3E}">
        <p14:creationId xmlns:p14="http://schemas.microsoft.com/office/powerpoint/2010/main" val="40630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931938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К</a:t>
            </a:r>
            <a:r>
              <a:rPr lang="ru-RU" sz="2000" dirty="0" smtClean="0"/>
              <a:t>онтрольные </a:t>
            </a:r>
            <a:r>
              <a:rPr lang="ru-RU" sz="2000" dirty="0"/>
              <a:t>точки являются встроенным механизмом восстановления приложений </a:t>
            </a:r>
            <a:r>
              <a:rPr lang="ru-RU" sz="2000" dirty="0" err="1"/>
              <a:t>Apache</a:t>
            </a:r>
            <a:r>
              <a:rPr lang="ru-RU" sz="2000" dirty="0"/>
              <a:t> </a:t>
            </a:r>
            <a:r>
              <a:rPr lang="ru-RU" sz="2000" dirty="0" err="1"/>
              <a:t>Flink</a:t>
            </a:r>
            <a:r>
              <a:rPr lang="ru-RU" sz="2000" dirty="0"/>
              <a:t> в случае </a:t>
            </a:r>
            <a:r>
              <a:rPr lang="ru-RU" sz="2000" dirty="0" smtClean="0"/>
              <a:t>сбоев </a:t>
            </a:r>
            <a:r>
              <a:rPr lang="ru-RU" sz="2000" dirty="0"/>
              <a:t>задания. </a:t>
            </a:r>
            <a:endParaRPr lang="ru-RU" sz="2000" dirty="0" smtClean="0"/>
          </a:p>
          <a:p>
            <a:endParaRPr lang="ru-RU" sz="2000" dirty="0"/>
          </a:p>
          <a:p>
            <a:r>
              <a:rPr lang="ru-RU" sz="2000" dirty="0" smtClean="0"/>
              <a:t>А </a:t>
            </a:r>
            <a:r>
              <a:rPr lang="ru-RU" sz="2000" dirty="0"/>
              <a:t>назначение точек сохранения – </a:t>
            </a:r>
            <a:r>
              <a:rPr lang="ru-RU" sz="2000" dirty="0" smtClean="0"/>
              <a:t>перезапуск продолжений </a:t>
            </a:r>
            <a:r>
              <a:rPr lang="ru-RU" sz="2000" dirty="0"/>
              <a:t>или </a:t>
            </a:r>
            <a:r>
              <a:rPr lang="ru-RU" sz="2000" dirty="0" smtClean="0"/>
              <a:t>повторное открытие </a:t>
            </a:r>
            <a:r>
              <a:rPr lang="ru-RU" sz="2000" dirty="0"/>
              <a:t>приостановленного приложения после резервного копирования вручную и возобновления активности пользователя.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85855"/>
          <a:stretch/>
        </p:blipFill>
        <p:spPr>
          <a:xfrm>
            <a:off x="210648" y="558801"/>
            <a:ext cx="11669614" cy="8128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0648" y="4314184"/>
            <a:ext cx="11669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 streaming dataflow can be resumed from a checkpoint while maintaining consistency </a:t>
            </a:r>
            <a:r>
              <a:rPr lang="en-US" i="1"/>
              <a:t>(exactly-once processing semantics)</a:t>
            </a:r>
            <a:r>
              <a:rPr lang="en-US"/>
              <a:t> by restoring the state of the operators and replaying the records from the point of the checkpoint.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32610" y="5539413"/>
            <a:ext cx="11726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Концептуально точки сохранения </a:t>
            </a:r>
            <a:r>
              <a:rPr lang="ru-RU" dirty="0" err="1"/>
              <a:t>Flink</a:t>
            </a:r>
            <a:r>
              <a:rPr lang="ru-RU" dirty="0"/>
              <a:t> отличаются от контрольных точек аналогично тому, как резервные копии отличаются от журналов восстановления в традиционных системах баз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06788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9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1575" y="1719262"/>
            <a:ext cx="9848850" cy="34194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87" y="1082193"/>
            <a:ext cx="11864026" cy="46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6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8" y="558800"/>
            <a:ext cx="11669614" cy="57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5" y="481381"/>
            <a:ext cx="11276190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7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490905"/>
            <a:ext cx="11419047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1" y="619476"/>
            <a:ext cx="11695238" cy="5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1" y="736600"/>
            <a:ext cx="10753671" cy="5257799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www.freecram.net/question/Huawei.H13-711_V3.0.v2022-06-20.q259/the-following-figure-shows-the-storage-locations-of-files-a-b-c-and-d-among-them-a-and-b-are-related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www.bigdataschool.ru/blog/savepoint-vs-checkpoint-in-flink.html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https://nightlies.apache.org/flink/flink-docs-master/docs/concepts/stateful-stream-processing</a:t>
            </a:r>
            <a:r>
              <a:rPr lang="en-US" dirty="0" smtClean="0"/>
              <a:t>/</a:t>
            </a:r>
            <a:br>
              <a:rPr lang="en-US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39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4043" y="453518"/>
            <a:ext cx="8534400" cy="1507067"/>
          </a:xfrm>
        </p:spPr>
        <p:txBody>
          <a:bodyPr/>
          <a:lstStyle/>
          <a:p>
            <a:r>
              <a:rPr lang="en-US" dirty="0" smtClean="0"/>
              <a:t>LDAP </a:t>
            </a:r>
            <a:r>
              <a:rPr lang="ru-RU" dirty="0" smtClean="0"/>
              <a:t>и </a:t>
            </a:r>
            <a:r>
              <a:rPr lang="en-US" dirty="0" err="1" smtClean="0"/>
              <a:t>kerberos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10" y="1673979"/>
            <a:ext cx="4191213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0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409427" y="1517333"/>
          <a:ext cx="8765704" cy="396906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82852">
                  <a:extLst>
                    <a:ext uri="{9D8B030D-6E8A-4147-A177-3AD203B41FA5}">
                      <a16:colId xmlns:a16="http://schemas.microsoft.com/office/drawing/2014/main" val="3856519837"/>
                    </a:ext>
                  </a:extLst>
                </a:gridCol>
                <a:gridCol w="4382852">
                  <a:extLst>
                    <a:ext uri="{9D8B030D-6E8A-4147-A177-3AD203B41FA5}">
                      <a16:colId xmlns:a16="http://schemas.microsoft.com/office/drawing/2014/main" val="3298992759"/>
                    </a:ext>
                  </a:extLst>
                </a:gridCol>
              </a:tblGrid>
              <a:tr h="1323022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Идентификация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562536"/>
                  </a:ext>
                </a:extLst>
              </a:tr>
              <a:tr h="1323022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Аутентификация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998764"/>
                  </a:ext>
                </a:extLst>
              </a:tr>
              <a:tr h="1323022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Авторизация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8053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8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22814"/>
              </p:ext>
            </p:extLst>
          </p:nvPr>
        </p:nvGraphicFramePr>
        <p:xfrm>
          <a:off x="1137053" y="1342418"/>
          <a:ext cx="9777382" cy="43391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888691">
                  <a:extLst>
                    <a:ext uri="{9D8B030D-6E8A-4147-A177-3AD203B41FA5}">
                      <a16:colId xmlns:a16="http://schemas.microsoft.com/office/drawing/2014/main" val="3856519837"/>
                    </a:ext>
                  </a:extLst>
                </a:gridCol>
                <a:gridCol w="4888691">
                  <a:extLst>
                    <a:ext uri="{9D8B030D-6E8A-4147-A177-3AD203B41FA5}">
                      <a16:colId xmlns:a16="http://schemas.microsoft.com/office/drawing/2014/main" val="3298992759"/>
                    </a:ext>
                  </a:extLst>
                </a:gridCol>
              </a:tblGrid>
              <a:tr h="1400661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Идентификация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Система запрашивает логин, пользователь его указывает, система распознает его как существующий</a:t>
                      </a:r>
                      <a:endParaRPr lang="ru-R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562536"/>
                  </a:ext>
                </a:extLst>
              </a:tr>
              <a:tr h="1323022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Аутентификация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Система просит ввести пароль, пользователь его вводит, и система соглашается, что пользователь, похоже, действительно настоящий, раз пароль совпал</a:t>
                      </a:r>
                      <a:endParaRPr lang="ru-R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998764"/>
                  </a:ext>
                </a:extLst>
              </a:tr>
              <a:tr h="1323022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Авторизация</a:t>
                      </a:r>
                      <a:endParaRPr lang="ru-RU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Система предоставит пользователю право читать письма в его почтовом ящике</a:t>
                      </a:r>
                      <a:endParaRPr lang="ru-R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8053587"/>
                  </a:ext>
                </a:extLst>
              </a:tr>
            </a:tbl>
          </a:graphicData>
        </a:graphic>
      </p:graphicFrame>
      <p:sp>
        <p:nvSpPr>
          <p:cNvPr id="6" name="Прямоугольник 5">
            <a:hlinkClick r:id="rId2"/>
          </p:cNvPr>
          <p:cNvSpPr/>
          <p:nvPr/>
        </p:nvSpPr>
        <p:spPr>
          <a:xfrm>
            <a:off x="1137053" y="6082499"/>
            <a:ext cx="10564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https://www.kaspersky.ru/blog/identification-authentication-authorization-difference/29123/</a:t>
            </a:r>
          </a:p>
        </p:txBody>
      </p:sp>
    </p:spTree>
    <p:extLst>
      <p:ext uri="{BB962C8B-B14F-4D97-AF65-F5344CB8AC3E}">
        <p14:creationId xmlns:p14="http://schemas.microsoft.com/office/powerpoint/2010/main" val="21176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8860" y="267500"/>
            <a:ext cx="8534400" cy="1507067"/>
          </a:xfrm>
        </p:spPr>
        <p:txBody>
          <a:bodyPr/>
          <a:lstStyle/>
          <a:p>
            <a:r>
              <a:rPr lang="en-US" dirty="0" smtClean="0"/>
              <a:t>HDFS API</a:t>
            </a:r>
            <a:endParaRPr lang="ru-RU" dirty="0"/>
          </a:p>
        </p:txBody>
      </p:sp>
      <p:sp>
        <p:nvSpPr>
          <p:cNvPr id="4" name="Google Shape;206;p27"/>
          <p:cNvSpPr txBox="1"/>
          <p:nvPr/>
        </p:nvSpPr>
        <p:spPr>
          <a:xfrm>
            <a:off x="570053" y="1904416"/>
            <a:ext cx="8592900" cy="388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000"/>
              <a:buFont typeface="Century Gothic" panose="020B0502020202020204" pitchFamily="34" charset="0"/>
              <a:buChar char="►"/>
            </a:pPr>
            <a:r>
              <a:rPr lang="ru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Основные инструменты для работы с HDFS:</a:t>
            </a:r>
            <a:endParaRPr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0160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000"/>
              <a:buFont typeface="Century Gothic" panose="020B0502020202020204" pitchFamily="34" charset="0"/>
              <a:buChar char="►"/>
            </a:pPr>
            <a:r>
              <a:rPr lang="ru" sz="2800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HDFS shell </a:t>
            </a:r>
            <a:r>
              <a:rPr lang="ru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(аналог Unix shell, но для HDFS)</a:t>
            </a:r>
            <a:endParaRPr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473200" lvl="2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000"/>
              <a:buFont typeface="Century Gothic" panose="020B0502020202020204" pitchFamily="34" charset="0"/>
              <a:buChar char="►"/>
            </a:pPr>
            <a:r>
              <a:rPr lang="ru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есть обёртка на Python</a:t>
            </a:r>
            <a:endParaRPr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0160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000"/>
              <a:buFont typeface="Century Gothic" panose="020B0502020202020204" pitchFamily="34" charset="0"/>
              <a:buChar char="►"/>
            </a:pPr>
            <a:r>
              <a:rPr lang="ru" sz="2800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HDFS Java API</a:t>
            </a:r>
            <a:endParaRPr sz="2800" u="sng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0160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000"/>
              <a:buFont typeface="Century Gothic" panose="020B0502020202020204" pitchFamily="34" charset="0"/>
              <a:buChar char="►"/>
            </a:pPr>
            <a:r>
              <a:rPr lang="ru" sz="2800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HDFS Web API / Web UI</a:t>
            </a:r>
            <a:endParaRPr sz="2800" u="sng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Century Gothic" panose="020B0502020202020204" pitchFamily="34" charset="0"/>
              <a:buChar char="►"/>
            </a:pPr>
            <a:endParaRPr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3" y="253055"/>
            <a:ext cx="10762833" cy="5505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123" y="5992238"/>
            <a:ext cx="10369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SSO – Single sign-on</a:t>
            </a:r>
            <a:endParaRPr lang="ru-RU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8025" y="1035995"/>
            <a:ext cx="11202988" cy="3615267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chemeClr val="tx1"/>
                </a:solidFill>
              </a:rPr>
              <a:t>Задача №1:</a:t>
            </a:r>
          </a:p>
          <a:p>
            <a:pPr marL="0" indent="0">
              <a:buNone/>
            </a:pPr>
            <a:r>
              <a:rPr lang="ru-RU" sz="2800" b="1" dirty="0" smtClean="0">
                <a:solidFill>
                  <a:schemeClr val="tx1"/>
                </a:solidFill>
              </a:rPr>
              <a:t>Понять, является ли клиент тем, за кого себя выдаёт</a:t>
            </a:r>
          </a:p>
          <a:p>
            <a:pPr marL="0" indent="0">
              <a:buNone/>
            </a:pPr>
            <a:endParaRPr lang="ru-RU" sz="2800" b="1" dirty="0" smtClean="0">
              <a:solidFill>
                <a:schemeClr val="tx1"/>
              </a:solidFill>
            </a:endParaRPr>
          </a:p>
          <a:p>
            <a:r>
              <a:rPr lang="ru-RU" sz="2800" b="1" dirty="0" smtClean="0">
                <a:solidFill>
                  <a:schemeClr val="tx1"/>
                </a:solidFill>
              </a:rPr>
              <a:t>Задача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#2</a:t>
            </a:r>
          </a:p>
          <a:p>
            <a:pPr marL="0" indent="0">
              <a:buNone/>
            </a:pPr>
            <a:r>
              <a:rPr lang="ru-RU" sz="2800" b="1" dirty="0" smtClean="0">
                <a:solidFill>
                  <a:schemeClr val="tx1"/>
                </a:solidFill>
              </a:rPr>
              <a:t>Определить, к каким ресурсам у него есть доступ</a:t>
            </a:r>
            <a:endParaRPr lang="ru-RU" sz="28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98" y="4949630"/>
            <a:ext cx="9770383" cy="96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r="10630"/>
          <a:stretch/>
        </p:blipFill>
        <p:spPr>
          <a:xfrm>
            <a:off x="7100469" y="1753139"/>
            <a:ext cx="4884007" cy="365544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28017" y="1753139"/>
            <a:ext cx="6400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MIT, </a:t>
            </a:r>
            <a:r>
              <a:rPr lang="ru-RU" sz="2400" dirty="0" smtClean="0"/>
              <a:t>1988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/>
              <a:t>Никогда </a:t>
            </a:r>
            <a:r>
              <a:rPr lang="ru-RU" sz="2400" dirty="0"/>
              <a:t>не передает пароли по </a:t>
            </a:r>
            <a:r>
              <a:rPr lang="ru-RU" sz="2400" dirty="0" smtClean="0"/>
              <a:t>сети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Т</a:t>
            </a:r>
            <a:r>
              <a:rPr lang="ru-RU" sz="2400" dirty="0" smtClean="0"/>
              <a:t>ребует</a:t>
            </a:r>
            <a:r>
              <a:rPr lang="ru-RU" sz="2400" dirty="0"/>
              <a:t>, чтобы пользователь вводил пароль только один раз при первой аутентификации </a:t>
            </a:r>
            <a:r>
              <a:rPr lang="ru-RU" sz="2400" dirty="0" smtClean="0"/>
              <a:t>клиента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/>
              <a:t>Конфиденциальная </a:t>
            </a:r>
            <a:r>
              <a:rPr lang="ru-RU" sz="2400" dirty="0"/>
              <a:t>информация не будет храниться на локальном компьютере.</a:t>
            </a:r>
            <a:endParaRPr lang="en-US" sz="2400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580417" y="735267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/>
              <a:t>злоумышленники могут производить следующие действия: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выдавать себя за одну из легитимных сторон сетевого соединения;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иметь физический доступ к одному из участвующих в соединении компьютеров;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dirty="0"/>
              <a:t>перехватывать любые пакеты, модифицировать их и/или передавать повторно.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0417" y="605928"/>
            <a:ext cx="1078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FFFF00"/>
                </a:solidFill>
              </a:rPr>
              <a:t>Главная задача – подключить пользователей к сервисам</a:t>
            </a:r>
            <a:endParaRPr lang="ru-RU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4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35023"/>
          <a:stretch/>
        </p:blipFill>
        <p:spPr>
          <a:xfrm>
            <a:off x="6572598" y="859316"/>
            <a:ext cx="5457821" cy="48253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973" y="1291595"/>
            <a:ext cx="60532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3 Головы:</a:t>
            </a:r>
          </a:p>
          <a:p>
            <a:endParaRPr lang="ru-RU" sz="2800" dirty="0" smtClean="0"/>
          </a:p>
          <a:p>
            <a:r>
              <a:rPr lang="en-US" sz="2800" dirty="0" smtClean="0"/>
              <a:t>Kerberos Client</a:t>
            </a:r>
            <a:r>
              <a:rPr lang="ru-RU" sz="2800" dirty="0" smtClean="0"/>
              <a:t> (</a:t>
            </a:r>
            <a:r>
              <a:rPr lang="en-US" sz="2800" dirty="0" smtClean="0"/>
              <a:t>User principal</a:t>
            </a:r>
            <a:r>
              <a:rPr lang="ru-RU" sz="2800" dirty="0" smtClean="0"/>
              <a:t>)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Key Distribution Center</a:t>
            </a:r>
          </a:p>
          <a:p>
            <a:endParaRPr lang="en-US" sz="2800" dirty="0"/>
          </a:p>
          <a:p>
            <a:r>
              <a:rPr lang="en-US" sz="2800" dirty="0"/>
              <a:t>Service </a:t>
            </a:r>
            <a:r>
              <a:rPr lang="en-US" sz="2800" dirty="0" smtClean="0"/>
              <a:t>Server (Service principal)</a:t>
            </a:r>
            <a:endParaRPr lang="ru-RU" sz="28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9851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52" y="625697"/>
            <a:ext cx="9554812" cy="50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7" y="1084881"/>
            <a:ext cx="10956649" cy="44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3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1" y="1085060"/>
            <a:ext cx="11876190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291850"/>
            <a:ext cx="8534400" cy="1507067"/>
          </a:xfrm>
        </p:spPr>
        <p:txBody>
          <a:bodyPr/>
          <a:lstStyle/>
          <a:p>
            <a:r>
              <a:rPr lang="ru-RU" dirty="0" smtClean="0"/>
              <a:t>Порядок действий ещё раз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2738" y="2053558"/>
            <a:ext cx="9850599" cy="3615267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Клиент входит на рабочую станцию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Получает </a:t>
            </a:r>
            <a:r>
              <a:rPr lang="en-US" sz="2800" dirty="0" smtClean="0">
                <a:solidFill>
                  <a:schemeClr val="tx1"/>
                </a:solidFill>
              </a:rPr>
              <a:t>TGT, </a:t>
            </a:r>
            <a:r>
              <a:rPr lang="ru-RU" sz="2800" dirty="0" smtClean="0">
                <a:solidFill>
                  <a:schemeClr val="tx1"/>
                </a:solidFill>
              </a:rPr>
              <a:t>который используется для запроса </a:t>
            </a:r>
            <a:r>
              <a:rPr lang="en-US" sz="2800" dirty="0" smtClean="0">
                <a:solidFill>
                  <a:schemeClr val="tx1"/>
                </a:solidFill>
              </a:rPr>
              <a:t>Service Ticket </a:t>
            </a:r>
            <a:r>
              <a:rPr lang="ru-RU" sz="2800" dirty="0" smtClean="0">
                <a:solidFill>
                  <a:schemeClr val="tx1"/>
                </a:solidFill>
              </a:rPr>
              <a:t>у </a:t>
            </a:r>
            <a:r>
              <a:rPr lang="en-US" sz="2800" dirty="0" smtClean="0">
                <a:solidFill>
                  <a:schemeClr val="tx1"/>
                </a:solidFill>
              </a:rPr>
              <a:t>Ticket Granting Service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Клиент получает </a:t>
            </a:r>
            <a:r>
              <a:rPr lang="en-US" sz="2800" dirty="0" smtClean="0">
                <a:solidFill>
                  <a:schemeClr val="tx1"/>
                </a:solidFill>
              </a:rPr>
              <a:t>Service Ticket </a:t>
            </a:r>
            <a:r>
              <a:rPr lang="ru-RU" sz="2800" dirty="0" smtClean="0">
                <a:solidFill>
                  <a:schemeClr val="tx1"/>
                </a:solidFill>
              </a:rPr>
              <a:t>к желаемому сервису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7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454346"/>
            <a:ext cx="8534400" cy="1507067"/>
          </a:xfrm>
        </p:spPr>
        <p:txBody>
          <a:bodyPr/>
          <a:lstStyle/>
          <a:p>
            <a:r>
              <a:rPr lang="en-US" dirty="0"/>
              <a:t>LDAP </a:t>
            </a:r>
            <a:r>
              <a:rPr lang="en-US" cap="none" dirty="0" smtClean="0"/>
              <a:t>(Lightweight directory access protocol)</a:t>
            </a:r>
            <a:endParaRPr lang="ru-RU" cap="none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961413"/>
            <a:ext cx="7579527" cy="3615267"/>
          </a:xfrm>
        </p:spPr>
        <p:txBody>
          <a:bodyPr/>
          <a:lstStyle/>
          <a:p>
            <a:r>
              <a:rPr lang="ru-RU" dirty="0" smtClean="0"/>
              <a:t>Протокол быстрого доступа к каталогам</a:t>
            </a:r>
          </a:p>
          <a:p>
            <a:r>
              <a:rPr lang="ru-RU" dirty="0" smtClean="0"/>
              <a:t>Имеет древовидную структуру</a:t>
            </a:r>
          </a:p>
          <a:p>
            <a:r>
              <a:rPr lang="ru-RU" dirty="0" smtClean="0"/>
              <a:t>В данном случае играет роль хранилища информации о клиентах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739" y="943276"/>
            <a:ext cx="3044982" cy="53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8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357" y="0"/>
            <a:ext cx="8152381" cy="663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513" y="1973179"/>
            <a:ext cx="29357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Domain component</a:t>
            </a:r>
          </a:p>
          <a:p>
            <a:pPr algn="r"/>
            <a:endParaRPr lang="en-US" b="1" dirty="0">
              <a:solidFill>
                <a:srgbClr val="FFFF00"/>
              </a:solidFill>
            </a:endParaRPr>
          </a:p>
          <a:p>
            <a:pPr algn="r"/>
            <a:endParaRPr lang="en-US" b="1" dirty="0" smtClean="0">
              <a:solidFill>
                <a:srgbClr val="FFFF00"/>
              </a:solidFill>
            </a:endParaRPr>
          </a:p>
          <a:p>
            <a:pPr algn="r"/>
            <a:endParaRPr lang="en-US" b="1" dirty="0">
              <a:solidFill>
                <a:srgbClr val="FFFF00"/>
              </a:solidFill>
            </a:endParaRPr>
          </a:p>
          <a:p>
            <a:pPr algn="r"/>
            <a:endParaRPr lang="en-US" b="1" dirty="0" smtClean="0">
              <a:solidFill>
                <a:srgbClr val="FFFF00"/>
              </a:solidFill>
            </a:endParaRPr>
          </a:p>
          <a:p>
            <a:pPr algn="r"/>
            <a:endParaRPr lang="en-US" b="1" dirty="0">
              <a:solidFill>
                <a:srgbClr val="FFFF00"/>
              </a:solidFill>
            </a:endParaRPr>
          </a:p>
          <a:p>
            <a:pPr algn="r"/>
            <a:endParaRPr lang="en-US" b="1" dirty="0" smtClean="0">
              <a:solidFill>
                <a:srgbClr val="FFFF00"/>
              </a:solidFill>
            </a:endParaRPr>
          </a:p>
          <a:p>
            <a:pPr algn="r"/>
            <a:endParaRPr lang="en-US" b="1" dirty="0">
              <a:solidFill>
                <a:srgbClr val="FFFF00"/>
              </a:solidFill>
            </a:endParaRPr>
          </a:p>
          <a:p>
            <a:pPr algn="r"/>
            <a:r>
              <a:rPr lang="en-US" b="1" dirty="0" smtClean="0">
                <a:solidFill>
                  <a:srgbClr val="FFFF00"/>
                </a:solidFill>
              </a:rPr>
              <a:t>Organization unit</a:t>
            </a:r>
          </a:p>
          <a:p>
            <a:pPr algn="r"/>
            <a:endParaRPr lang="en-US" b="1" dirty="0">
              <a:solidFill>
                <a:srgbClr val="FFFF00"/>
              </a:solidFill>
            </a:endParaRPr>
          </a:p>
          <a:p>
            <a:pPr algn="r"/>
            <a:endParaRPr lang="en-US" b="1" dirty="0" smtClean="0">
              <a:solidFill>
                <a:srgbClr val="FFFF00"/>
              </a:solidFill>
            </a:endParaRPr>
          </a:p>
          <a:p>
            <a:pPr algn="r"/>
            <a:endParaRPr lang="en-US" b="1" dirty="0">
              <a:solidFill>
                <a:srgbClr val="FFFF00"/>
              </a:solidFill>
            </a:endParaRPr>
          </a:p>
          <a:p>
            <a:pPr algn="r"/>
            <a:endParaRPr lang="en-US" b="1" dirty="0" smtClean="0">
              <a:solidFill>
                <a:srgbClr val="FFFF00"/>
              </a:solidFill>
            </a:endParaRPr>
          </a:p>
          <a:p>
            <a:pPr algn="r"/>
            <a:endParaRPr lang="en-US" b="1" dirty="0">
              <a:solidFill>
                <a:srgbClr val="FFFF00"/>
              </a:solidFill>
            </a:endParaRPr>
          </a:p>
          <a:p>
            <a:pPr algn="r"/>
            <a:r>
              <a:rPr lang="en-US" b="1" dirty="0" smtClean="0">
                <a:solidFill>
                  <a:srgbClr val="FFFF00"/>
                </a:solidFill>
              </a:rPr>
              <a:t>Common name</a:t>
            </a:r>
            <a:endParaRPr lang="ru-RU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2" y="52916"/>
            <a:ext cx="8534400" cy="1507067"/>
          </a:xfrm>
        </p:spPr>
        <p:txBody>
          <a:bodyPr/>
          <a:lstStyle/>
          <a:p>
            <a:r>
              <a:rPr lang="ru-RU" dirty="0" smtClean="0"/>
              <a:t>Работа с </a:t>
            </a:r>
            <a:r>
              <a:rPr lang="en-US" dirty="0" smtClean="0"/>
              <a:t>HDFS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1812" y="1409701"/>
            <a:ext cx="8534400" cy="1117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Command line interface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Google Shape;2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812" y="2155201"/>
            <a:ext cx="7030432" cy="412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5;p28"/>
          <p:cNvPicPr preferRelativeResize="0"/>
          <p:nvPr/>
        </p:nvPicPr>
        <p:blipFill rotWithShape="1">
          <a:blip r:embed="rId3">
            <a:alphaModFix/>
          </a:blip>
          <a:srcRect r="61763"/>
          <a:stretch/>
        </p:blipFill>
        <p:spPr>
          <a:xfrm>
            <a:off x="9331612" y="2021851"/>
            <a:ext cx="929988" cy="886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6;p28"/>
          <p:cNvSpPr txBox="1"/>
          <p:nvPr/>
        </p:nvSpPr>
        <p:spPr>
          <a:xfrm>
            <a:off x="8166050" y="2916768"/>
            <a:ext cx="3841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Похож на обычный unix shell</a:t>
            </a:r>
            <a:endParaRPr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0229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5712" y="2784107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+ </a:t>
            </a:r>
            <a:r>
              <a:rPr lang="en-US" sz="2400" b="1" dirty="0" err="1" smtClean="0">
                <a:solidFill>
                  <a:schemeClr val="tx1"/>
                </a:solidFill>
              </a:rPr>
              <a:t>nsrole</a:t>
            </a:r>
            <a:r>
              <a:rPr lang="en-US" sz="2400" b="1" dirty="0" smtClean="0">
                <a:solidFill>
                  <a:schemeClr val="tx1"/>
                </a:solidFill>
              </a:rPr>
              <a:t>=admin</a:t>
            </a:r>
            <a:endParaRPr lang="ru-RU" sz="24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04" y="1795817"/>
            <a:ext cx="9616077" cy="24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31006" y="1218192"/>
            <a:ext cx="117909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types of data sources does F1ink stream processing include?</a:t>
            </a:r>
          </a:p>
          <a:p>
            <a:endParaRPr lang="en-US" sz="2800" dirty="0"/>
          </a:p>
          <a:p>
            <a:r>
              <a:rPr lang="en-US" sz="2800" dirty="0"/>
              <a:t>A. JDBC</a:t>
            </a:r>
          </a:p>
          <a:p>
            <a:endParaRPr lang="en-US" sz="2800" dirty="0"/>
          </a:p>
          <a:p>
            <a:r>
              <a:rPr lang="en-US" sz="2800" dirty="0"/>
              <a:t>B. Socket streams</a:t>
            </a:r>
          </a:p>
          <a:p>
            <a:endParaRPr lang="en-US" sz="2800" dirty="0"/>
          </a:p>
          <a:p>
            <a:r>
              <a:rPr lang="en-US" sz="2800" dirty="0"/>
              <a:t>C. Collections</a:t>
            </a:r>
          </a:p>
          <a:p>
            <a:endParaRPr lang="en-US" sz="2800" dirty="0"/>
          </a:p>
          <a:p>
            <a:r>
              <a:rPr lang="en-US" sz="2800" dirty="0"/>
              <a:t>D. Files</a:t>
            </a:r>
          </a:p>
        </p:txBody>
      </p:sp>
    </p:spTree>
    <p:extLst>
      <p:ext uri="{BB962C8B-B14F-4D97-AF65-F5344CB8AC3E}">
        <p14:creationId xmlns:p14="http://schemas.microsoft.com/office/powerpoint/2010/main" val="7258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31006" y="1218192"/>
            <a:ext cx="117909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types of data sources does F1ink stream processing include?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FF00"/>
                </a:solidFill>
              </a:rPr>
              <a:t>A. JDBC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B. Socket streams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C. Collections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D. Files</a:t>
            </a:r>
          </a:p>
        </p:txBody>
      </p:sp>
    </p:spTree>
    <p:extLst>
      <p:ext uri="{BB962C8B-B14F-4D97-AF65-F5344CB8AC3E}">
        <p14:creationId xmlns:p14="http://schemas.microsoft.com/office/powerpoint/2010/main" val="382575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48590" y="153957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What is the core module of spark?</a:t>
            </a:r>
          </a:p>
          <a:p>
            <a:endParaRPr lang="en-US" sz="2800" dirty="0"/>
          </a:p>
          <a:p>
            <a:r>
              <a:rPr lang="en-US" sz="2800" dirty="0"/>
              <a:t>A. spark </a:t>
            </a:r>
            <a:r>
              <a:rPr lang="en-US" sz="2800" dirty="0" err="1"/>
              <a:t>sql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B. spark streaming</a:t>
            </a:r>
          </a:p>
          <a:p>
            <a:endParaRPr lang="en-US" sz="2800" dirty="0"/>
          </a:p>
          <a:p>
            <a:r>
              <a:rPr lang="en-US" sz="2800" dirty="0"/>
              <a:t>C. spark core</a:t>
            </a:r>
          </a:p>
          <a:p>
            <a:endParaRPr lang="en-US" sz="2800" dirty="0"/>
          </a:p>
          <a:p>
            <a:r>
              <a:rPr lang="en-US" sz="2800" dirty="0"/>
              <a:t>D. </a:t>
            </a:r>
            <a:r>
              <a:rPr lang="en-US" sz="2800" dirty="0" err="1"/>
              <a:t>mapreduce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933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48590" y="153957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What is the core module of spark?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FF00"/>
                </a:solidFill>
              </a:rPr>
              <a:t>A. spark </a:t>
            </a:r>
            <a:r>
              <a:rPr lang="en-US" sz="2800" dirty="0" err="1">
                <a:solidFill>
                  <a:srgbClr val="FFFF00"/>
                </a:solidFill>
              </a:rPr>
              <a:t>sql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B. spark streaming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C. spark core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D. </a:t>
            </a:r>
            <a:r>
              <a:rPr lang="en-US" sz="2800" dirty="0" err="1">
                <a:solidFill>
                  <a:srgbClr val="FFFF00"/>
                </a:solidFill>
              </a:rPr>
              <a:t>mapreduce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47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44892" y="1295195"/>
            <a:ext cx="110690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Which of the following is not a core element of </a:t>
            </a:r>
            <a:r>
              <a:rPr lang="en-US" sz="2800" dirty="0" err="1"/>
              <a:t>KrbServer</a:t>
            </a:r>
            <a:r>
              <a:rPr lang="en-US" sz="2800" dirty="0"/>
              <a:t>?</a:t>
            </a:r>
          </a:p>
          <a:p>
            <a:endParaRPr lang="en-US" sz="2800" dirty="0"/>
          </a:p>
          <a:p>
            <a:r>
              <a:rPr lang="en-US" sz="2800" dirty="0"/>
              <a:t>A. Kerberos KDC Server</a:t>
            </a:r>
          </a:p>
          <a:p>
            <a:endParaRPr lang="en-US" sz="2800" dirty="0"/>
          </a:p>
          <a:p>
            <a:r>
              <a:rPr lang="en-US" sz="2800" dirty="0"/>
              <a:t>B. Kerberos Client</a:t>
            </a:r>
          </a:p>
          <a:p>
            <a:endParaRPr lang="en-US" sz="2800" dirty="0"/>
          </a:p>
          <a:p>
            <a:r>
              <a:rPr lang="en-US" sz="2800" dirty="0"/>
              <a:t>C. Kerberos KDC Client</a:t>
            </a:r>
          </a:p>
          <a:p>
            <a:endParaRPr lang="en-US" sz="2800" dirty="0"/>
          </a:p>
          <a:p>
            <a:r>
              <a:rPr lang="en-US" sz="2800" dirty="0"/>
              <a:t>D. KDC (Key Distribution Center)</a:t>
            </a:r>
          </a:p>
        </p:txBody>
      </p:sp>
    </p:spTree>
    <p:extLst>
      <p:ext uri="{BB962C8B-B14F-4D97-AF65-F5344CB8AC3E}">
        <p14:creationId xmlns:p14="http://schemas.microsoft.com/office/powerpoint/2010/main" val="8192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44892" y="1295195"/>
            <a:ext cx="110690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Which of the following is not a core element of </a:t>
            </a:r>
            <a:r>
              <a:rPr lang="en-US" sz="2800" dirty="0" err="1"/>
              <a:t>KrbServer</a:t>
            </a:r>
            <a:r>
              <a:rPr lang="en-US" sz="2800" dirty="0"/>
              <a:t>?</a:t>
            </a:r>
          </a:p>
          <a:p>
            <a:endParaRPr lang="en-US" sz="2800" dirty="0"/>
          </a:p>
          <a:p>
            <a:r>
              <a:rPr lang="en-US" sz="2800" dirty="0"/>
              <a:t>A. Kerberos KDC Server</a:t>
            </a:r>
          </a:p>
          <a:p>
            <a:endParaRPr lang="en-US" sz="2800" dirty="0"/>
          </a:p>
          <a:p>
            <a:r>
              <a:rPr lang="en-US" sz="2800" dirty="0"/>
              <a:t>B. Kerberos Client</a:t>
            </a:r>
          </a:p>
          <a:p>
            <a:endParaRPr lang="en-US" sz="2800" dirty="0"/>
          </a:p>
          <a:p>
            <a:r>
              <a:rPr lang="en-US" sz="2800" dirty="0"/>
              <a:t>C. </a:t>
            </a:r>
            <a:r>
              <a:rPr lang="en-US" sz="2800" dirty="0">
                <a:solidFill>
                  <a:srgbClr val="FFFF00"/>
                </a:solidFill>
              </a:rPr>
              <a:t>Kerberos KDC Client</a:t>
            </a:r>
          </a:p>
          <a:p>
            <a:endParaRPr lang="en-US" sz="2800" dirty="0"/>
          </a:p>
          <a:p>
            <a:r>
              <a:rPr lang="en-US" sz="2800" dirty="0"/>
              <a:t>D. KDC (Key Distribution Center)</a:t>
            </a:r>
          </a:p>
        </p:txBody>
      </p:sp>
    </p:spTree>
    <p:extLst>
      <p:ext uri="{BB962C8B-B14F-4D97-AF65-F5344CB8AC3E}">
        <p14:creationId xmlns:p14="http://schemas.microsoft.com/office/powerpoint/2010/main" val="310739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334703" y="1375943"/>
            <a:ext cx="96862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 the Kafka cluster, the role of the Kafka server is:</a:t>
            </a:r>
          </a:p>
          <a:p>
            <a:endParaRPr lang="en-US" sz="2800" dirty="0"/>
          </a:p>
          <a:p>
            <a:r>
              <a:rPr lang="en-US" sz="2800" dirty="0"/>
              <a:t>A. Zookeeper</a:t>
            </a:r>
          </a:p>
          <a:p>
            <a:endParaRPr lang="en-US" sz="2800" dirty="0"/>
          </a:p>
          <a:p>
            <a:r>
              <a:rPr lang="en-US" sz="2800" dirty="0"/>
              <a:t>B. Consumer</a:t>
            </a:r>
          </a:p>
          <a:p>
            <a:endParaRPr lang="en-US" sz="2800" dirty="0"/>
          </a:p>
          <a:p>
            <a:r>
              <a:rPr lang="en-US" sz="2800" dirty="0"/>
              <a:t>C. Broker</a:t>
            </a:r>
          </a:p>
          <a:p>
            <a:endParaRPr lang="en-US" sz="2800" dirty="0"/>
          </a:p>
          <a:p>
            <a:r>
              <a:rPr lang="en-US" sz="2800" dirty="0"/>
              <a:t>D. Producer</a:t>
            </a:r>
          </a:p>
        </p:txBody>
      </p:sp>
    </p:spTree>
    <p:extLst>
      <p:ext uri="{BB962C8B-B14F-4D97-AF65-F5344CB8AC3E}">
        <p14:creationId xmlns:p14="http://schemas.microsoft.com/office/powerpoint/2010/main" val="277090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334703" y="1375943"/>
            <a:ext cx="96862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 the Kafka cluster, the role of the Kafka server is:</a:t>
            </a:r>
          </a:p>
          <a:p>
            <a:endParaRPr lang="en-US" sz="2800" dirty="0"/>
          </a:p>
          <a:p>
            <a:r>
              <a:rPr lang="en-US" sz="2800" dirty="0"/>
              <a:t>A. Zookeeper</a:t>
            </a:r>
          </a:p>
          <a:p>
            <a:endParaRPr lang="en-US" sz="2800" dirty="0"/>
          </a:p>
          <a:p>
            <a:r>
              <a:rPr lang="en-US" sz="2800" dirty="0"/>
              <a:t>B. Consumer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FF00"/>
                </a:solidFill>
              </a:rPr>
              <a:t>C. Broker</a:t>
            </a:r>
          </a:p>
          <a:p>
            <a:endParaRPr lang="en-US" sz="2800" dirty="0"/>
          </a:p>
          <a:p>
            <a:r>
              <a:rPr lang="en-US" sz="2800" dirty="0"/>
              <a:t>D. Producer</a:t>
            </a:r>
          </a:p>
        </p:txBody>
      </p:sp>
    </p:spTree>
    <p:extLst>
      <p:ext uri="{BB962C8B-B14F-4D97-AF65-F5344CB8AC3E}">
        <p14:creationId xmlns:p14="http://schemas.microsoft.com/office/powerpoint/2010/main" val="26403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42762" y="1301597"/>
            <a:ext cx="1091504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Regarding the client uploading files to the HDFS file system, which of the following statement is correct</a:t>
            </a:r>
            <a:r>
              <a:rPr lang="en-US" sz="2000" dirty="0" smtClean="0"/>
              <a:t>?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A</a:t>
            </a:r>
            <a:r>
              <a:rPr lang="en-US" sz="2000" dirty="0"/>
              <a:t>. The file data of the client is passed to the </a:t>
            </a:r>
            <a:r>
              <a:rPr lang="en-US" sz="2000" dirty="0" err="1"/>
              <a:t>DataNode</a:t>
            </a:r>
            <a:r>
              <a:rPr lang="en-US" sz="2000" dirty="0"/>
              <a:t> through the </a:t>
            </a:r>
            <a:r>
              <a:rPr lang="en-US" sz="2000" dirty="0" err="1"/>
              <a:t>NameNode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B. The client side divides the file into multiple blocks, and writes them to each </a:t>
            </a:r>
            <a:r>
              <a:rPr lang="en-US" sz="2000" dirty="0" err="1"/>
              <a:t>DataNode</a:t>
            </a:r>
            <a:r>
              <a:rPr lang="en-US" sz="2000" dirty="0"/>
              <a:t> in order according to the address information of the </a:t>
            </a:r>
            <a:r>
              <a:rPr lang="en-US" sz="2000" dirty="0" err="1"/>
              <a:t>DataNode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C. The client only uploads data to one </a:t>
            </a:r>
            <a:r>
              <a:rPr lang="en-US" sz="2000" dirty="0" err="1"/>
              <a:t>DataNode</a:t>
            </a:r>
            <a:r>
              <a:rPr lang="en-US" sz="2000" dirty="0"/>
              <a:t>, and then the </a:t>
            </a:r>
            <a:r>
              <a:rPr lang="en-US" sz="2000" dirty="0" err="1"/>
              <a:t>NameNode</a:t>
            </a:r>
            <a:r>
              <a:rPr lang="en-US" sz="2000" dirty="0"/>
              <a:t> is responsible for block replication</a:t>
            </a:r>
          </a:p>
          <a:p>
            <a:endParaRPr lang="en-US" sz="2000" dirty="0"/>
          </a:p>
          <a:p>
            <a:r>
              <a:rPr lang="en-US" sz="2000" dirty="0"/>
              <a:t>D. The client writes the entire file to each </a:t>
            </a:r>
            <a:r>
              <a:rPr lang="en-US" sz="2000" dirty="0" err="1"/>
              <a:t>DataNode</a:t>
            </a:r>
            <a:r>
              <a:rPr lang="en-US" sz="2000" dirty="0"/>
              <a:t> in order according to the address information of the </a:t>
            </a:r>
            <a:r>
              <a:rPr lang="en-US" sz="2000" dirty="0" err="1"/>
              <a:t>DataNode</a:t>
            </a:r>
            <a:r>
              <a:rPr lang="en-US" sz="2000" dirty="0"/>
              <a:t>, and then the </a:t>
            </a:r>
            <a:r>
              <a:rPr lang="en-US" sz="2000" dirty="0" err="1"/>
              <a:t>DataNode</a:t>
            </a:r>
            <a:r>
              <a:rPr lang="en-US" sz="2000" dirty="0"/>
              <a:t> divides the file into multiple blocks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004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412" y="309032"/>
            <a:ext cx="8534400" cy="1507067"/>
          </a:xfrm>
        </p:spPr>
        <p:txBody>
          <a:bodyPr/>
          <a:lstStyle/>
          <a:p>
            <a:r>
              <a:rPr lang="en-US" dirty="0" smtClean="0"/>
              <a:t>HDFS. Web </a:t>
            </a:r>
            <a:r>
              <a:rPr lang="en-US" dirty="0" err="1" smtClean="0"/>
              <a:t>Api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3412" y="1447800"/>
            <a:ext cx="9551988" cy="146261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Прочитать файл 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tmp</a:t>
            </a:r>
            <a:r>
              <a:rPr lang="en-US" dirty="0" smtClean="0">
                <a:solidFill>
                  <a:schemeClr val="tx1"/>
                </a:solidFill>
              </a:rPr>
              <a:t>/1/f1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curl –</a:t>
            </a:r>
            <a:r>
              <a:rPr lang="en-US" b="1" dirty="0" err="1" smtClean="0">
                <a:solidFill>
                  <a:schemeClr val="tx1"/>
                </a:solidFill>
              </a:rPr>
              <a:t>i</a:t>
            </a:r>
            <a:r>
              <a:rPr lang="en-US" b="1" dirty="0" smtClean="0">
                <a:solidFill>
                  <a:schemeClr val="tx1"/>
                </a:solidFill>
              </a:rPr>
              <a:t> “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http://&lt;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namenode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&gt;:&lt;port&gt;/</a:t>
            </a:r>
            <a:r>
              <a:rPr lang="en-US" b="1" dirty="0" err="1" smtClean="0">
                <a:solidFill>
                  <a:schemeClr val="tx1"/>
                </a:solidFill>
              </a:rPr>
              <a:t>webhdfs</a:t>
            </a:r>
            <a:r>
              <a:rPr lang="en-US" b="1" dirty="0" smtClean="0">
                <a:solidFill>
                  <a:schemeClr val="tx1"/>
                </a:solidFill>
              </a:rPr>
              <a:t>/v1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</a:rPr>
              <a:t>tmp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/1/f1</a:t>
            </a:r>
            <a:r>
              <a:rPr lang="en-US" b="1" dirty="0" smtClean="0">
                <a:solidFill>
                  <a:schemeClr val="tx1"/>
                </a:solidFill>
              </a:rPr>
              <a:t>?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op=OPEN</a:t>
            </a:r>
            <a:r>
              <a:rPr lang="en-US" dirty="0" smtClean="0">
                <a:solidFill>
                  <a:schemeClr val="tx1"/>
                </a:solidFill>
              </a:rPr>
              <a:t>”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6" y="3149740"/>
            <a:ext cx="11734939" cy="26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42762" y="1301597"/>
            <a:ext cx="1091504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Regarding the client uploading files to the HDFS file system, which of the following statement is correct</a:t>
            </a:r>
            <a:r>
              <a:rPr lang="en-US" sz="2000" dirty="0" smtClean="0"/>
              <a:t>?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A</a:t>
            </a:r>
            <a:r>
              <a:rPr lang="en-US" sz="2000" dirty="0"/>
              <a:t>. The file data of the client is passed to the </a:t>
            </a:r>
            <a:r>
              <a:rPr lang="en-US" sz="2000" dirty="0" err="1"/>
              <a:t>DataNode</a:t>
            </a:r>
            <a:r>
              <a:rPr lang="en-US" sz="2000" dirty="0"/>
              <a:t> through the </a:t>
            </a:r>
            <a:r>
              <a:rPr lang="en-US" sz="2000" dirty="0" err="1"/>
              <a:t>NameNode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B. The client side divides the file into multiple blocks, and writes them </a:t>
            </a:r>
            <a:r>
              <a:rPr lang="en-US" sz="2000" dirty="0" smtClean="0"/>
              <a:t>into </a:t>
            </a:r>
            <a:r>
              <a:rPr lang="en-US" sz="2000" dirty="0"/>
              <a:t>the first </a:t>
            </a:r>
            <a:r>
              <a:rPr lang="en-US" sz="2000" dirty="0" err="1"/>
              <a:t>DataNode</a:t>
            </a:r>
            <a:r>
              <a:rPr lang="en-US" sz="2000" dirty="0"/>
              <a:t> and then the other copies of the block will be replicated by the </a:t>
            </a:r>
            <a:r>
              <a:rPr lang="en-US" sz="2000" dirty="0" err="1"/>
              <a:t>DataNodes</a:t>
            </a:r>
            <a:r>
              <a:rPr lang="en-US" sz="2000" dirty="0"/>
              <a:t> themselves in a sequential </a:t>
            </a:r>
            <a:r>
              <a:rPr lang="en-US" sz="2000" dirty="0" smtClean="0"/>
              <a:t>manner</a:t>
            </a:r>
          </a:p>
          <a:p>
            <a:endParaRPr lang="en-US" sz="2000" dirty="0"/>
          </a:p>
          <a:p>
            <a:r>
              <a:rPr lang="en-US" sz="2000" dirty="0"/>
              <a:t>C. The client only uploads data to one </a:t>
            </a:r>
            <a:r>
              <a:rPr lang="en-US" sz="2000" dirty="0" err="1"/>
              <a:t>DataNode</a:t>
            </a:r>
            <a:r>
              <a:rPr lang="en-US" sz="2000" dirty="0"/>
              <a:t>, and then the </a:t>
            </a:r>
            <a:r>
              <a:rPr lang="en-US" sz="2000" dirty="0" err="1"/>
              <a:t>NameNode</a:t>
            </a:r>
            <a:r>
              <a:rPr lang="en-US" sz="2000" dirty="0"/>
              <a:t> is responsible for block replication</a:t>
            </a:r>
          </a:p>
          <a:p>
            <a:endParaRPr lang="en-US" sz="2000" dirty="0"/>
          </a:p>
          <a:p>
            <a:r>
              <a:rPr lang="en-US" sz="2000" dirty="0"/>
              <a:t>D. The client writes the entire file to each </a:t>
            </a:r>
            <a:r>
              <a:rPr lang="en-US" sz="2000" dirty="0" err="1"/>
              <a:t>DataNode</a:t>
            </a:r>
            <a:r>
              <a:rPr lang="en-US" sz="2000" dirty="0"/>
              <a:t> in order according to the address information of the </a:t>
            </a:r>
            <a:r>
              <a:rPr lang="en-US" sz="2000" dirty="0" err="1"/>
              <a:t>DataNode</a:t>
            </a:r>
            <a:r>
              <a:rPr lang="en-US" sz="2000" dirty="0"/>
              <a:t>, and then the </a:t>
            </a:r>
            <a:r>
              <a:rPr lang="en-US" sz="2000" dirty="0" err="1"/>
              <a:t>DataNode</a:t>
            </a:r>
            <a:r>
              <a:rPr lang="en-US" sz="2000" dirty="0"/>
              <a:t> divides the file into multiple blocks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24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42762" y="1301597"/>
            <a:ext cx="1091504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Regarding the client uploading files to the HDFS file system, which of the following statement is correct</a:t>
            </a:r>
            <a:r>
              <a:rPr lang="en-US" sz="2000" dirty="0" smtClean="0"/>
              <a:t>?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A</a:t>
            </a:r>
            <a:r>
              <a:rPr lang="en-US" sz="2000" dirty="0"/>
              <a:t>. The file data of the client is passed to the </a:t>
            </a:r>
            <a:r>
              <a:rPr lang="en-US" sz="2000" dirty="0" err="1"/>
              <a:t>DataNode</a:t>
            </a:r>
            <a:r>
              <a:rPr lang="en-US" sz="2000" dirty="0"/>
              <a:t> through the </a:t>
            </a:r>
            <a:r>
              <a:rPr lang="en-US" sz="2000" dirty="0" err="1"/>
              <a:t>NameNode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FF00"/>
                </a:solidFill>
              </a:rPr>
              <a:t>B. The client side divides the file into multiple blocks, and writes them </a:t>
            </a:r>
            <a:r>
              <a:rPr lang="en-US" sz="2000" dirty="0" smtClean="0">
                <a:solidFill>
                  <a:srgbClr val="FFFF00"/>
                </a:solidFill>
              </a:rPr>
              <a:t>into </a:t>
            </a:r>
            <a:r>
              <a:rPr lang="en-US" sz="2000" dirty="0">
                <a:solidFill>
                  <a:srgbClr val="FFFF00"/>
                </a:solidFill>
              </a:rPr>
              <a:t>the first </a:t>
            </a:r>
            <a:r>
              <a:rPr lang="en-US" sz="2000" dirty="0" err="1">
                <a:solidFill>
                  <a:srgbClr val="FFFF00"/>
                </a:solidFill>
              </a:rPr>
              <a:t>DataNode</a:t>
            </a:r>
            <a:r>
              <a:rPr lang="en-US" sz="2000" dirty="0">
                <a:solidFill>
                  <a:srgbClr val="FFFF00"/>
                </a:solidFill>
              </a:rPr>
              <a:t> and then the other copies of the block will be replicated by the </a:t>
            </a:r>
            <a:r>
              <a:rPr lang="en-US" sz="2000" dirty="0" err="1">
                <a:solidFill>
                  <a:srgbClr val="FFFF00"/>
                </a:solidFill>
              </a:rPr>
              <a:t>DataNodes</a:t>
            </a:r>
            <a:r>
              <a:rPr lang="en-US" sz="2000" dirty="0">
                <a:solidFill>
                  <a:srgbClr val="FFFF00"/>
                </a:solidFill>
              </a:rPr>
              <a:t> themselves in a sequential </a:t>
            </a:r>
            <a:r>
              <a:rPr lang="en-US" sz="2000" dirty="0" smtClean="0">
                <a:solidFill>
                  <a:srgbClr val="FFFF00"/>
                </a:solidFill>
              </a:rPr>
              <a:t>manner</a:t>
            </a:r>
          </a:p>
          <a:p>
            <a:endParaRPr lang="en-US" sz="2000" dirty="0"/>
          </a:p>
          <a:p>
            <a:r>
              <a:rPr lang="en-US" sz="2000" dirty="0"/>
              <a:t>C. The client only uploads data to one </a:t>
            </a:r>
            <a:r>
              <a:rPr lang="en-US" sz="2000" dirty="0" err="1"/>
              <a:t>DataNode</a:t>
            </a:r>
            <a:r>
              <a:rPr lang="en-US" sz="2000" dirty="0"/>
              <a:t>, and then the </a:t>
            </a:r>
            <a:r>
              <a:rPr lang="en-US" sz="2000" dirty="0" err="1"/>
              <a:t>NameNode</a:t>
            </a:r>
            <a:r>
              <a:rPr lang="en-US" sz="2000" dirty="0"/>
              <a:t> is responsible for block replication</a:t>
            </a:r>
          </a:p>
          <a:p>
            <a:endParaRPr lang="en-US" sz="2000" dirty="0"/>
          </a:p>
          <a:p>
            <a:r>
              <a:rPr lang="en-US" sz="2000" dirty="0"/>
              <a:t>D. The client writes the entire file to each </a:t>
            </a:r>
            <a:r>
              <a:rPr lang="en-US" sz="2000" dirty="0" err="1"/>
              <a:t>DataNode</a:t>
            </a:r>
            <a:r>
              <a:rPr lang="en-US" sz="2000" dirty="0"/>
              <a:t> in order according to the address information of the </a:t>
            </a:r>
            <a:r>
              <a:rPr lang="en-US" sz="2000" dirty="0" err="1"/>
              <a:t>DataNode</a:t>
            </a:r>
            <a:r>
              <a:rPr lang="en-US" sz="2000" dirty="0"/>
              <a:t>, and then the </a:t>
            </a:r>
            <a:r>
              <a:rPr lang="en-US" sz="2000" dirty="0" err="1"/>
              <a:t>DataNode</a:t>
            </a:r>
            <a:r>
              <a:rPr lang="en-US" sz="2000" dirty="0"/>
              <a:t> divides the file into multiple blocks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172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https://www.edureka.co/blog/interview-questions/hadoop-interview-questions-mapreduce/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80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19" y="350196"/>
            <a:ext cx="6031149" cy="60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" y="576711"/>
            <a:ext cx="11603318" cy="56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6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4" y="478455"/>
            <a:ext cx="11252431" cy="59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30" y="574141"/>
            <a:ext cx="11633331" cy="56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3869"/>
            <a:ext cx="12192000" cy="50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23" y="351147"/>
            <a:ext cx="11503365" cy="62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8" y="494003"/>
            <a:ext cx="11651005" cy="57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13" y="1762293"/>
            <a:ext cx="11312697" cy="438450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73150" y="797244"/>
            <a:ext cx="8547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curl –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smtClean="0"/>
              <a:t>–L “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http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://&lt;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namenode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&gt;:&lt;port&gt;/</a:t>
            </a:r>
            <a:r>
              <a:rPr lang="en-US" b="1" dirty="0" err="1"/>
              <a:t>webhdfs</a:t>
            </a:r>
            <a:r>
              <a:rPr lang="en-US" b="1" dirty="0"/>
              <a:t>/v1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tmp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/1/f1</a:t>
            </a:r>
            <a:r>
              <a:rPr lang="en-US" b="1" dirty="0"/>
              <a:t>?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op=OPEN</a:t>
            </a:r>
            <a:r>
              <a:rPr lang="en-US" dirty="0"/>
              <a:t>”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89"/>
            <a:ext cx="12199374" cy="64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6978" y="646889"/>
            <a:ext cx="8534400" cy="1507067"/>
          </a:xfrm>
        </p:spPr>
        <p:txBody>
          <a:bodyPr/>
          <a:lstStyle/>
          <a:p>
            <a:pPr algn="ctr"/>
            <a:r>
              <a:rPr lang="en-US" dirty="0" err="1" smtClean="0"/>
              <a:t>Lucene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345693" y="3411616"/>
            <a:ext cx="3031754" cy="118515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SOLR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906705" y="3411616"/>
            <a:ext cx="4163372" cy="13461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/>
              <a:t>Elasticsearch</a:t>
            </a:r>
            <a:endParaRPr lang="ru-RU" dirty="0"/>
          </a:p>
        </p:txBody>
      </p:sp>
      <p:cxnSp>
        <p:nvCxnSpPr>
          <p:cNvPr id="9" name="Прямая со стрелкой 8"/>
          <p:cNvCxnSpPr>
            <a:stCxn id="2" idx="2"/>
            <a:endCxn id="4" idx="0"/>
          </p:cNvCxnSpPr>
          <p:nvPr/>
        </p:nvCxnSpPr>
        <p:spPr>
          <a:xfrm flipH="1">
            <a:off x="2861570" y="2153956"/>
            <a:ext cx="3062608" cy="1257660"/>
          </a:xfrm>
          <a:prstGeom prst="straightConnector1">
            <a:avLst/>
          </a:prstGeom>
          <a:ln w="76200">
            <a:solidFill>
              <a:srgbClr val="FFFF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2" idx="2"/>
            <a:endCxn id="5" idx="0"/>
          </p:cNvCxnSpPr>
          <p:nvPr/>
        </p:nvCxnSpPr>
        <p:spPr>
          <a:xfrm>
            <a:off x="5924178" y="2153956"/>
            <a:ext cx="3064213" cy="1257660"/>
          </a:xfrm>
          <a:prstGeom prst="straightConnector1">
            <a:avLst/>
          </a:prstGeom>
          <a:ln w="76200">
            <a:solidFill>
              <a:srgbClr val="FFFF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3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1" y="1249599"/>
            <a:ext cx="10795720" cy="45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0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788369"/>
            <a:ext cx="114109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b="13510"/>
          <a:stretch/>
        </p:blipFill>
        <p:spPr>
          <a:xfrm>
            <a:off x="1129624" y="416668"/>
            <a:ext cx="9668078" cy="60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4751"/>
            <a:ext cx="12192000" cy="62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4" y="528560"/>
            <a:ext cx="11530395" cy="57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4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2"/>
            <a:ext cx="12192000" cy="68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713"/>
            <a:ext cx="12192000" cy="58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45"/>
            <a:ext cx="12192000" cy="62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9;p37"/>
          <p:cNvSpPr txBox="1">
            <a:spLocks noGrp="1"/>
          </p:cNvSpPr>
          <p:nvPr/>
        </p:nvSpPr>
        <p:spPr>
          <a:xfrm>
            <a:off x="650550" y="487175"/>
            <a:ext cx="3076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tx1"/>
                </a:solidFill>
              </a:rPr>
              <a:t>Задача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Google Shape;291;p37"/>
          <p:cNvSpPr txBox="1"/>
          <p:nvPr/>
        </p:nvSpPr>
        <p:spPr>
          <a:xfrm>
            <a:off x="964350" y="1843050"/>
            <a:ext cx="10573600" cy="1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 sz="2400" dirty="0">
                <a:solidFill>
                  <a:schemeClr val="tx1"/>
                </a:solidFill>
              </a:rPr>
              <a:t>Объём всех дисков кластера </a:t>
            </a:r>
            <a:r>
              <a:rPr lang="ru" sz="2400" b="1" dirty="0">
                <a:solidFill>
                  <a:schemeClr val="tx1"/>
                </a:solidFill>
              </a:rPr>
              <a:t>2 Pb</a:t>
            </a:r>
            <a:r>
              <a:rPr lang="ru" sz="2400" dirty="0">
                <a:solidFill>
                  <a:schemeClr val="tx1"/>
                </a:solidFill>
              </a:rPr>
              <a:t>,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 sz="2400" dirty="0">
                <a:solidFill>
                  <a:schemeClr val="tx1"/>
                </a:solidFill>
              </a:rPr>
              <a:t>Размер блока </a:t>
            </a:r>
            <a:r>
              <a:rPr lang="ru" sz="2400" b="1" dirty="0">
                <a:solidFill>
                  <a:schemeClr val="tx1"/>
                </a:solidFill>
              </a:rPr>
              <a:t>64 Mb</a:t>
            </a:r>
            <a:r>
              <a:rPr lang="ru" sz="2400" dirty="0">
                <a:solidFill>
                  <a:schemeClr val="tx1"/>
                </a:solidFill>
              </a:rPr>
              <a:t>,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 sz="2400" dirty="0">
                <a:solidFill>
                  <a:schemeClr val="tx1"/>
                </a:solidFill>
              </a:rPr>
              <a:t>Размер метаинформации блока: </a:t>
            </a:r>
            <a:r>
              <a:rPr lang="ru" sz="2400" b="1" dirty="0">
                <a:solidFill>
                  <a:schemeClr val="tx1"/>
                </a:solidFill>
              </a:rPr>
              <a:t>600 B,</a:t>
            </a:r>
            <a:endParaRPr sz="2400" b="1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u" sz="2400" dirty="0">
                <a:solidFill>
                  <a:schemeClr val="tx1"/>
                </a:solidFill>
              </a:rPr>
              <a:t>Кол-во реплик для каждого блока (фактор репликации): </a:t>
            </a:r>
            <a:r>
              <a:rPr lang="ru" sz="2400" b="1" dirty="0">
                <a:solidFill>
                  <a:schemeClr val="tx1"/>
                </a:solidFill>
              </a:rPr>
              <a:t>3.</a:t>
            </a:r>
            <a:endParaRPr sz="2400" b="1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u="sng" dirty="0">
                <a:solidFill>
                  <a:schemeClr val="tx1"/>
                </a:solidFill>
              </a:rPr>
              <a:t>Оцените</a:t>
            </a:r>
            <a:r>
              <a:rPr lang="ru" sz="2400" b="1" dirty="0">
                <a:solidFill>
                  <a:schemeClr val="tx1"/>
                </a:solidFill>
              </a:rPr>
              <a:t> минимальный объём оперативной памяти NameNode.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6" name="Google Shape;292;p37"/>
          <p:cNvSpPr txBox="1"/>
          <p:nvPr/>
        </p:nvSpPr>
        <p:spPr>
          <a:xfrm>
            <a:off x="890900" y="4806274"/>
            <a:ext cx="8691900" cy="12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0000" lvl="0" indent="-204301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AutoNum type="arabicParenR"/>
            </a:pPr>
            <a:r>
              <a:rPr lang="ru" sz="2400" dirty="0">
                <a:solidFill>
                  <a:schemeClr val="tx1"/>
                </a:solidFill>
              </a:rPr>
              <a:t>Число блоков: </a:t>
            </a:r>
            <a:r>
              <a:rPr lang="ru" sz="2400" b="1" dirty="0">
                <a:solidFill>
                  <a:schemeClr val="tx1"/>
                </a:solidFill>
              </a:rPr>
              <a:t>K = 2PB / (64MB * 3)</a:t>
            </a:r>
            <a:endParaRPr sz="2400" b="1" dirty="0">
              <a:solidFill>
                <a:schemeClr val="tx1"/>
              </a:solidFill>
            </a:endParaRPr>
          </a:p>
          <a:p>
            <a:pPr marL="360000" lvl="0" indent="-204301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AutoNum type="arabicParenR"/>
            </a:pPr>
            <a:r>
              <a:rPr lang="ru" sz="2400" dirty="0">
                <a:solidFill>
                  <a:schemeClr val="tx1"/>
                </a:solidFill>
              </a:rPr>
              <a:t>Память на NameNode: </a:t>
            </a:r>
            <a:r>
              <a:rPr lang="ru" sz="2400" b="1" dirty="0">
                <a:solidFill>
                  <a:schemeClr val="tx1"/>
                </a:solidFill>
              </a:rPr>
              <a:t>K * 600B = 6.25GB</a:t>
            </a:r>
            <a:endParaRPr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3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335845"/>
            <a:ext cx="1219199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is the basic unit that can be indexed in </a:t>
            </a:r>
            <a:r>
              <a:rPr lang="en-US" sz="2800" dirty="0" err="1"/>
              <a:t>Elasticsearch</a:t>
            </a:r>
            <a:r>
              <a:rPr lang="en-US" sz="2800" dirty="0"/>
              <a:t>?</a:t>
            </a:r>
          </a:p>
          <a:p>
            <a:endParaRPr lang="en-US" sz="2800" dirty="0"/>
          </a:p>
          <a:p>
            <a:r>
              <a:rPr lang="en-US" sz="2800" dirty="0"/>
              <a:t>2.(Single choice)Which type of data can be indexed using </a:t>
            </a:r>
            <a:r>
              <a:rPr lang="en-US" sz="2800" dirty="0" err="1"/>
              <a:t>Elasticsearch</a:t>
            </a:r>
            <a:r>
              <a:rPr lang="en-US" sz="2800" dirty="0"/>
              <a:t>?</a:t>
            </a:r>
          </a:p>
          <a:p>
            <a:r>
              <a:rPr lang="en-US" sz="2800" dirty="0"/>
              <a:t>Structured data</a:t>
            </a:r>
          </a:p>
          <a:p>
            <a:r>
              <a:rPr lang="en-US" sz="2800" dirty="0"/>
              <a:t>Unstructured data</a:t>
            </a:r>
          </a:p>
          <a:p>
            <a:r>
              <a:rPr lang="en-US" sz="2800" dirty="0"/>
              <a:t>Semi-structured data</a:t>
            </a:r>
          </a:p>
          <a:p>
            <a:r>
              <a:rPr lang="en-US" sz="2800" dirty="0"/>
              <a:t>All of the </a:t>
            </a:r>
            <a:r>
              <a:rPr lang="en-US" sz="2800" dirty="0" smtClean="0"/>
              <a:t>above</a:t>
            </a:r>
          </a:p>
          <a:p>
            <a:endParaRPr lang="en-US" sz="2800" dirty="0"/>
          </a:p>
          <a:p>
            <a:r>
              <a:rPr lang="en-US" sz="2800" dirty="0"/>
              <a:t>3.(Single choice)Which of the following open-source software is used to develop </a:t>
            </a:r>
            <a:r>
              <a:rPr lang="en-US" sz="2800" dirty="0" err="1"/>
              <a:t>Elasticsearch</a:t>
            </a:r>
            <a:r>
              <a:rPr lang="en-US" sz="2800" dirty="0"/>
              <a:t>?</a:t>
            </a:r>
          </a:p>
          <a:p>
            <a:r>
              <a:rPr lang="en-US" sz="2800" dirty="0"/>
              <a:t>MySQL</a:t>
            </a:r>
          </a:p>
          <a:p>
            <a:r>
              <a:rPr lang="en-US" sz="2800" dirty="0"/>
              <a:t>MongoDB</a:t>
            </a:r>
          </a:p>
          <a:p>
            <a:r>
              <a:rPr lang="en-US" sz="2800" dirty="0" err="1"/>
              <a:t>Memcached</a:t>
            </a:r>
            <a:endParaRPr lang="en-US" sz="2800" dirty="0"/>
          </a:p>
          <a:p>
            <a:r>
              <a:rPr lang="en-US" sz="2800" dirty="0" smtClean="0"/>
              <a:t>Lucence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63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4198" y="2286705"/>
            <a:ext cx="11417477" cy="1507067"/>
          </a:xfrm>
        </p:spPr>
        <p:txBody>
          <a:bodyPr/>
          <a:lstStyle/>
          <a:p>
            <a:r>
              <a:rPr lang="en-US" cap="none" dirty="0" err="1" smtClean="0"/>
              <a:t>MapReduce</a:t>
            </a:r>
            <a:r>
              <a:rPr lang="en-US" cap="none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yarn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47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580" y="320041"/>
            <a:ext cx="10817977" cy="555137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Данные</a:t>
            </a:r>
            <a:r>
              <a:rPr lang="ru-RU" sz="3200" dirty="0">
                <a:solidFill>
                  <a:schemeClr val="tx1"/>
                </a:solidFill>
              </a:rPr>
              <a:t> - это необработанная форма знаний и, </a:t>
            </a:r>
            <a:r>
              <a:rPr lang="ru-RU" sz="3200" dirty="0" smtClean="0">
                <a:solidFill>
                  <a:schemeClr val="tx1"/>
                </a:solidFill>
              </a:rPr>
              <a:t>сами по </a:t>
            </a:r>
            <a:r>
              <a:rPr lang="ru-RU" sz="3200" dirty="0">
                <a:solidFill>
                  <a:schemeClr val="tx1"/>
                </a:solidFill>
              </a:rPr>
              <a:t>себе, не имеют никакого значения или цели</a:t>
            </a:r>
            <a:r>
              <a:rPr lang="ru-RU" sz="3200" dirty="0" smtClean="0">
                <a:solidFill>
                  <a:schemeClr val="tx1"/>
                </a:solidFill>
              </a:rPr>
              <a:t>.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r>
              <a:rPr lang="ru-RU" sz="3200" b="1" dirty="0">
                <a:solidFill>
                  <a:schemeClr val="tx1"/>
                </a:solidFill>
              </a:rPr>
              <a:t>Информация</a:t>
            </a:r>
            <a:r>
              <a:rPr lang="ru-RU" sz="3200" dirty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- </a:t>
            </a:r>
            <a:r>
              <a:rPr lang="ru-RU" sz="3200" dirty="0" smtClean="0">
                <a:solidFill>
                  <a:schemeClr val="tx1"/>
                </a:solidFill>
              </a:rPr>
              <a:t>знания</a:t>
            </a:r>
            <a:r>
              <a:rPr lang="ru-RU" sz="3200" dirty="0">
                <a:solidFill>
                  <a:schemeClr val="tx1"/>
                </a:solidFill>
              </a:rPr>
              <a:t>, полученные посредством исследования, общения, исследований или </a:t>
            </a:r>
            <a:r>
              <a:rPr lang="ru-RU" sz="3200" dirty="0" smtClean="0">
                <a:solidFill>
                  <a:schemeClr val="tx1"/>
                </a:solidFill>
              </a:rPr>
              <a:t>обучения</a:t>
            </a:r>
            <a:r>
              <a:rPr lang="en-US" sz="3200" dirty="0" smtClean="0">
                <a:solidFill>
                  <a:schemeClr val="tx1"/>
                </a:solidFill>
              </a:rPr>
              <a:t> (</a:t>
            </a:r>
            <a:r>
              <a:rPr lang="ru-RU" sz="3200" dirty="0" smtClean="0">
                <a:solidFill>
                  <a:schemeClr val="tx1"/>
                </a:solidFill>
              </a:rPr>
              <a:t>обработки данных (фильтрации, сортировки, преобразования)</a:t>
            </a:r>
            <a:r>
              <a:rPr lang="en-US" sz="3200" dirty="0" smtClean="0">
                <a:solidFill>
                  <a:schemeClr val="tx1"/>
                </a:solidFill>
              </a:rPr>
              <a:t>)</a:t>
            </a:r>
            <a:r>
              <a:rPr lang="ru-RU" sz="3200" dirty="0" smtClean="0">
                <a:solidFill>
                  <a:schemeClr val="tx1"/>
                </a:solidFill>
              </a:rPr>
              <a:t>.</a:t>
            </a:r>
            <a:endParaRPr lang="ru-R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23674" y="392973"/>
            <a:ext cx="113862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Petersburg-Regular"/>
              </a:rPr>
              <a:t>MapReduce</a:t>
            </a:r>
            <a:r>
              <a:rPr lang="ru-RU" sz="2400" dirty="0">
                <a:latin typeface="Petersburg-Regular"/>
              </a:rPr>
              <a:t> — модель </a:t>
            </a:r>
            <a:r>
              <a:rPr lang="ru-RU" sz="2400" dirty="0" smtClean="0">
                <a:latin typeface="Petersburg-Regular"/>
              </a:rPr>
              <a:t>распределенных вычислений, для обработки больших объёмов данных</a:t>
            </a:r>
          </a:p>
          <a:p>
            <a:endParaRPr lang="ru-RU" sz="2400" dirty="0">
              <a:latin typeface="Petersburg-Regular"/>
            </a:endParaRPr>
          </a:p>
          <a:p>
            <a:r>
              <a:rPr lang="ru-RU" sz="2400" dirty="0" smtClean="0">
                <a:solidFill>
                  <a:srgbClr val="FFFF00"/>
                </a:solidFill>
                <a:latin typeface="Petersburg-Regular"/>
              </a:rPr>
              <a:t>Алгоритмы могут быть реализованы с помощью парадигмы </a:t>
            </a:r>
            <a:r>
              <a:rPr lang="en-US" sz="2400" dirty="0" err="1" smtClean="0">
                <a:solidFill>
                  <a:srgbClr val="FFFF00"/>
                </a:solidFill>
                <a:latin typeface="Petersburg-Regular"/>
              </a:rPr>
              <a:t>MapReduce</a:t>
            </a:r>
            <a:endParaRPr lang="en-US" sz="2400" dirty="0" smtClean="0">
              <a:solidFill>
                <a:srgbClr val="FFFF00"/>
              </a:solidFill>
              <a:latin typeface="Petersburg-Regular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09" y="2263808"/>
            <a:ext cx="7358980" cy="40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6166" y="211423"/>
            <a:ext cx="8534400" cy="1507067"/>
          </a:xfrm>
        </p:spPr>
        <p:txBody>
          <a:bodyPr/>
          <a:lstStyle/>
          <a:p>
            <a:r>
              <a:rPr lang="ru-RU" b="1" cap="none" dirty="0" smtClean="0"/>
              <a:t>Типичные задания </a:t>
            </a:r>
            <a:r>
              <a:rPr lang="en-US" b="1" cap="none" dirty="0" err="1" smtClean="0"/>
              <a:t>MapReduce</a:t>
            </a:r>
            <a:endParaRPr lang="ru-RU" b="1" cap="none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4806" y="2105297"/>
            <a:ext cx="11107194" cy="3615267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Пройтись по большому числу записей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Извлечь что-то интересное из каждой записи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Смешать и отсортировать промежуточные результаты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Объединить промежуточные результаты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Сформировать итоговый результат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722811" y="2505892"/>
            <a:ext cx="361995" cy="1134292"/>
          </a:xfrm>
          <a:prstGeom prst="leftBrace">
            <a:avLst/>
          </a:prstGeom>
          <a:noFill/>
          <a:ln w="28575">
            <a:solidFill>
              <a:srgbClr val="FFFF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 rot="16200000">
            <a:off x="-419467" y="2811428"/>
            <a:ext cx="152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Map</a:t>
            </a:r>
            <a:endParaRPr lang="ru-RU" sz="2800" b="1" dirty="0"/>
          </a:p>
        </p:txBody>
      </p:sp>
      <p:sp>
        <p:nvSpPr>
          <p:cNvPr id="6" name="Левая фигурная скобка 5"/>
          <p:cNvSpPr/>
          <p:nvPr/>
        </p:nvSpPr>
        <p:spPr>
          <a:xfrm>
            <a:off x="722810" y="3834494"/>
            <a:ext cx="361995" cy="947782"/>
          </a:xfrm>
          <a:prstGeom prst="leftBrace">
            <a:avLst/>
          </a:prstGeom>
          <a:noFill/>
          <a:ln w="28575">
            <a:solidFill>
              <a:srgbClr val="FFFF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19467" y="4226087"/>
            <a:ext cx="1522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Reduce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7328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912" y="0"/>
            <a:ext cx="8534400" cy="1507067"/>
          </a:xfrm>
        </p:spPr>
        <p:txBody>
          <a:bodyPr/>
          <a:lstStyle/>
          <a:p>
            <a:r>
              <a:rPr lang="en-US" b="1" dirty="0" smtClean="0"/>
              <a:t>Map reduce framework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3212" y="1346199"/>
            <a:ext cx="12155488" cy="5372101"/>
          </a:xfrm>
        </p:spPr>
        <p:txBody>
          <a:bodyPr>
            <a:noAutofit/>
          </a:bodyPr>
          <a:lstStyle/>
          <a:p>
            <a:r>
              <a:rPr lang="ru-RU" sz="2400" dirty="0" smtClean="0">
                <a:solidFill>
                  <a:schemeClr val="tx1"/>
                </a:solidFill>
              </a:rPr>
              <a:t>Программист определяет 2 (главные) функции:</a:t>
            </a:r>
          </a:p>
          <a:p>
            <a:pPr lvl="1"/>
            <a:r>
              <a:rPr lang="en-US" sz="2000" u="sng" dirty="0" smtClean="0">
                <a:solidFill>
                  <a:schemeClr val="tx1"/>
                </a:solidFill>
              </a:rPr>
              <a:t>Map</a:t>
            </a:r>
          </a:p>
          <a:p>
            <a:pPr lvl="1"/>
            <a:r>
              <a:rPr lang="en-US" sz="2000" u="sng" dirty="0" smtClean="0">
                <a:solidFill>
                  <a:schemeClr val="tx1"/>
                </a:solidFill>
              </a:rPr>
              <a:t>Reduce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Все значения с одинаковым ключом отправляются в один </a:t>
            </a:r>
            <a:r>
              <a:rPr lang="en-US" sz="2400" dirty="0" smtClean="0">
                <a:solidFill>
                  <a:schemeClr val="tx1"/>
                </a:solidFill>
              </a:rPr>
              <a:t>reducer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ru-RU" sz="2400" dirty="0" smtClean="0">
                <a:solidFill>
                  <a:schemeClr val="tx1"/>
                </a:solidFill>
              </a:rPr>
              <a:t>Всем остальным управляет сам </a:t>
            </a:r>
            <a:r>
              <a:rPr lang="ru-RU" sz="2400" dirty="0" err="1" smtClean="0">
                <a:solidFill>
                  <a:schemeClr val="tx1"/>
                </a:solidFill>
              </a:rPr>
              <a:t>фреймворк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ru-RU" sz="2200" dirty="0" smtClean="0">
                <a:solidFill>
                  <a:schemeClr val="tx1"/>
                </a:solidFill>
              </a:rPr>
              <a:t>Присваивает </a:t>
            </a:r>
            <a:r>
              <a:rPr lang="ru-RU" sz="2200" dirty="0" err="1" smtClean="0">
                <a:solidFill>
                  <a:schemeClr val="tx1"/>
                </a:solidFill>
              </a:rPr>
              <a:t>воркерам</a:t>
            </a:r>
            <a:r>
              <a:rPr lang="ru-RU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map </a:t>
            </a:r>
            <a:r>
              <a:rPr lang="ru-RU" sz="2200" dirty="0" smtClean="0">
                <a:solidFill>
                  <a:schemeClr val="tx1"/>
                </a:solidFill>
              </a:rPr>
              <a:t>и </a:t>
            </a:r>
            <a:r>
              <a:rPr lang="en-US" sz="2200" dirty="0" smtClean="0">
                <a:solidFill>
                  <a:schemeClr val="tx1"/>
                </a:solidFill>
              </a:rPr>
              <a:t>reduce </a:t>
            </a:r>
            <a:r>
              <a:rPr lang="ru-RU" sz="2200" dirty="0" smtClean="0">
                <a:solidFill>
                  <a:schemeClr val="tx1"/>
                </a:solidFill>
              </a:rPr>
              <a:t>таски</a:t>
            </a:r>
          </a:p>
          <a:p>
            <a:pPr lvl="1"/>
            <a:r>
              <a:rPr lang="ru-RU" sz="2200" dirty="0" smtClean="0">
                <a:solidFill>
                  <a:schemeClr val="tx1"/>
                </a:solidFill>
              </a:rPr>
              <a:t>Перемещает код к данным</a:t>
            </a:r>
          </a:p>
          <a:p>
            <a:pPr lvl="1"/>
            <a:r>
              <a:rPr lang="ru-RU" sz="2200" dirty="0" smtClean="0">
                <a:solidFill>
                  <a:schemeClr val="tx1"/>
                </a:solidFill>
              </a:rPr>
              <a:t>Управляет (сортирует, объединяет) промежуточными данными</a:t>
            </a:r>
          </a:p>
          <a:p>
            <a:pPr lvl="1"/>
            <a:r>
              <a:rPr lang="ru-RU" sz="2200" dirty="0" smtClean="0">
                <a:solidFill>
                  <a:schemeClr val="tx1"/>
                </a:solidFill>
              </a:rPr>
              <a:t>Определяет отказ </a:t>
            </a:r>
            <a:r>
              <a:rPr lang="ru-RU" sz="2200" dirty="0" err="1" smtClean="0">
                <a:solidFill>
                  <a:schemeClr val="tx1"/>
                </a:solidFill>
              </a:rPr>
              <a:t>воркера</a:t>
            </a:r>
            <a:r>
              <a:rPr lang="ru-RU" sz="2200" dirty="0" smtClean="0">
                <a:solidFill>
                  <a:schemeClr val="tx1"/>
                </a:solidFill>
              </a:rPr>
              <a:t> и перезапускает таски при необходимости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66" y="452155"/>
            <a:ext cx="10288668" cy="57513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2200" y="1288534"/>
            <a:ext cx="112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K=&gt;V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5822" y="1473200"/>
            <a:ext cx="112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reducer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6043" y="6333067"/>
            <a:ext cx="686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Параллельная и независимая обработка данных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509833" y="1473200"/>
            <a:ext cx="112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mapper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2200" y="2609093"/>
            <a:ext cx="112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K=&gt;V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2200" y="3601156"/>
            <a:ext cx="112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K=&gt;V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02422" y="2076177"/>
            <a:ext cx="112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K=&gt;{Vi}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2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09" y="338738"/>
            <a:ext cx="11551947" cy="607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8" y="395111"/>
            <a:ext cx="11678569" cy="59336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37" y="3430436"/>
            <a:ext cx="1217175" cy="340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9511" y="1930400"/>
            <a:ext cx="158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shuffle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65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" y="575732"/>
            <a:ext cx="12006382" cy="55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1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14" y="84667"/>
            <a:ext cx="8507142" cy="652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3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812" y="0"/>
            <a:ext cx="8534400" cy="1507067"/>
          </a:xfrm>
        </p:spPr>
        <p:txBody>
          <a:bodyPr/>
          <a:lstStyle/>
          <a:p>
            <a:r>
              <a:rPr lang="ru-RU" cap="none" dirty="0" smtClean="0"/>
              <a:t>Пример </a:t>
            </a:r>
            <a:r>
              <a:rPr lang="en-US" cap="none" dirty="0" err="1" smtClean="0"/>
              <a:t>MapReduce</a:t>
            </a:r>
            <a:r>
              <a:rPr lang="en-US" cap="none" dirty="0" smtClean="0"/>
              <a:t> job</a:t>
            </a:r>
            <a:endParaRPr lang="ru-RU" cap="none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7" y="1341967"/>
            <a:ext cx="7646143" cy="5158696"/>
          </a:xfrm>
        </p:spPr>
      </p:pic>
    </p:spTree>
    <p:extLst>
      <p:ext uri="{BB962C8B-B14F-4D97-AF65-F5344CB8AC3E}">
        <p14:creationId xmlns:p14="http://schemas.microsoft.com/office/powerpoint/2010/main" val="32695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022237"/>
            <a:ext cx="3599847" cy="3886647"/>
          </a:xfrm>
        </p:spPr>
        <p:txBody>
          <a:bodyPr>
            <a:noAutofit/>
          </a:bodyPr>
          <a:lstStyle/>
          <a:p>
            <a:r>
              <a:rPr lang="ru-RU" sz="19900" dirty="0" smtClean="0"/>
              <a:t>3</a:t>
            </a:r>
            <a:r>
              <a:rPr lang="en-US" sz="19900" dirty="0" smtClean="0"/>
              <a:t>V</a:t>
            </a:r>
            <a:endParaRPr lang="ru-RU" sz="199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08161" y="1402501"/>
            <a:ext cx="8534400" cy="3615267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Volume (</a:t>
            </a:r>
            <a:r>
              <a:rPr lang="ru-RU" sz="4000" b="1" dirty="0" smtClean="0">
                <a:solidFill>
                  <a:schemeClr val="tx1"/>
                </a:solidFill>
              </a:rPr>
              <a:t>занимает много дискового пространства</a:t>
            </a:r>
            <a:r>
              <a:rPr lang="en-US" sz="40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4000" b="1" dirty="0" smtClean="0">
                <a:solidFill>
                  <a:schemeClr val="tx1"/>
                </a:solidFill>
              </a:rPr>
              <a:t>Velocity</a:t>
            </a:r>
            <a:r>
              <a:rPr lang="ru-RU" sz="4000" b="1" dirty="0" smtClean="0">
                <a:solidFill>
                  <a:schemeClr val="tx1"/>
                </a:solidFill>
              </a:rPr>
              <a:t> </a:t>
            </a:r>
            <a:r>
              <a:rPr lang="ru-RU" sz="3200" b="1" dirty="0" smtClean="0">
                <a:solidFill>
                  <a:schemeClr val="tx1"/>
                </a:solidFill>
              </a:rPr>
              <a:t>(быстро растёт объём + нужно быстро обрабатывать)</a:t>
            </a:r>
            <a:endParaRPr lang="en-US" sz="3200" b="1" dirty="0" smtClean="0">
              <a:solidFill>
                <a:schemeClr val="tx1"/>
              </a:solidFill>
            </a:endParaRPr>
          </a:p>
          <a:p>
            <a:r>
              <a:rPr lang="en-US" sz="4000" b="1" dirty="0" smtClean="0">
                <a:solidFill>
                  <a:schemeClr val="tx1"/>
                </a:solidFill>
              </a:rPr>
              <a:t>Variety</a:t>
            </a:r>
            <a:r>
              <a:rPr lang="ru-RU" sz="4000" b="1" dirty="0" smtClean="0">
                <a:solidFill>
                  <a:schemeClr val="tx1"/>
                </a:solidFill>
              </a:rPr>
              <a:t> (разная структура данных) </a:t>
            </a:r>
            <a:endParaRPr lang="ru-RU" sz="4000" b="1" dirty="0">
              <a:solidFill>
                <a:schemeClr val="tx1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408161" y="4457142"/>
            <a:ext cx="8534400" cy="2983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4800" b="1" dirty="0" smtClean="0">
                <a:solidFill>
                  <a:schemeClr val="tx1"/>
                </a:solidFill>
              </a:rPr>
              <a:t> </a:t>
            </a:r>
            <a:r>
              <a:rPr lang="ru-RU" sz="4800" b="1" dirty="0" smtClean="0">
                <a:solidFill>
                  <a:srgbClr val="FFFF00"/>
                </a:solidFill>
              </a:rPr>
              <a:t>+ </a:t>
            </a:r>
            <a:r>
              <a:rPr lang="en-US" sz="4800" b="1" dirty="0" smtClean="0">
                <a:solidFill>
                  <a:srgbClr val="FFFF00"/>
                </a:solidFill>
              </a:rPr>
              <a:t>Value (</a:t>
            </a:r>
            <a:r>
              <a:rPr lang="ru-RU" sz="4800" b="1" dirty="0" smtClean="0">
                <a:solidFill>
                  <a:srgbClr val="FFFF00"/>
                </a:solidFill>
              </a:rPr>
              <a:t>ценность для решения задач</a:t>
            </a:r>
            <a:r>
              <a:rPr lang="en-US" sz="4800" b="1" dirty="0" smtClean="0">
                <a:solidFill>
                  <a:srgbClr val="FFFF00"/>
                </a:solidFill>
              </a:rPr>
              <a:t>)</a:t>
            </a:r>
            <a:r>
              <a:rPr lang="ru-RU" sz="4800" b="1" dirty="0" smtClean="0">
                <a:solidFill>
                  <a:srgbClr val="FFFF00"/>
                </a:solidFill>
              </a:rPr>
              <a:t> </a:t>
            </a:r>
            <a:endParaRPr lang="ru-RU" sz="4800" b="1" dirty="0">
              <a:solidFill>
                <a:srgbClr val="FFFF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41686" y="181615"/>
            <a:ext cx="61430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/>
              <a:t>Б</a:t>
            </a:r>
            <a:r>
              <a:rPr lang="ru-RU" sz="5400" b="1" dirty="0" smtClean="0"/>
              <a:t>ольшие данные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2662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3" y="225705"/>
            <a:ext cx="10893914" cy="64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57" y="195666"/>
            <a:ext cx="10114286" cy="6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28" y="1307789"/>
            <a:ext cx="10114285" cy="392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385232"/>
            <a:ext cx="10618788" cy="1507067"/>
          </a:xfrm>
        </p:spPr>
        <p:txBody>
          <a:bodyPr/>
          <a:lstStyle/>
          <a:p>
            <a:r>
              <a:rPr lang="ru-RU" dirty="0" smtClean="0"/>
              <a:t>Вопросы проницательным студентам: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397000"/>
            <a:ext cx="10974388" cy="3615267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Почему </a:t>
            </a:r>
            <a:r>
              <a:rPr lang="en-US" sz="2800" dirty="0" smtClean="0">
                <a:solidFill>
                  <a:schemeClr val="tx1"/>
                </a:solidFill>
              </a:rPr>
              <a:t>reduce</a:t>
            </a:r>
            <a:r>
              <a:rPr lang="ru-RU" sz="2800" dirty="0" smtClean="0">
                <a:solidFill>
                  <a:schemeClr val="tx1"/>
                </a:solidFill>
              </a:rPr>
              <a:t>-фаза не может начаться до завершения </a:t>
            </a:r>
            <a:r>
              <a:rPr lang="en-US" sz="2800" dirty="0" smtClean="0">
                <a:solidFill>
                  <a:schemeClr val="tx1"/>
                </a:solidFill>
              </a:rPr>
              <a:t>map-</a:t>
            </a:r>
            <a:r>
              <a:rPr lang="ru-RU" sz="2800" dirty="0" smtClean="0">
                <a:solidFill>
                  <a:schemeClr val="tx1"/>
                </a:solidFill>
              </a:rPr>
              <a:t>фазы?</a:t>
            </a:r>
          </a:p>
          <a:p>
            <a:r>
              <a:rPr lang="ru-RU" sz="2800" dirty="0" smtClean="0">
                <a:solidFill>
                  <a:schemeClr val="tx1"/>
                </a:solidFill>
              </a:rPr>
              <a:t>Можно ли начать копирование промежуточных данных на </a:t>
            </a:r>
            <a:r>
              <a:rPr lang="en-US" sz="2800" dirty="0" smtClean="0">
                <a:solidFill>
                  <a:schemeClr val="tx1"/>
                </a:solidFill>
              </a:rPr>
              <a:t>reducer </a:t>
            </a:r>
            <a:r>
              <a:rPr lang="ru-RU" sz="2800" dirty="0" smtClean="0">
                <a:solidFill>
                  <a:schemeClr val="tx1"/>
                </a:solidFill>
              </a:rPr>
              <a:t>до завершения работы всех </a:t>
            </a:r>
            <a:r>
              <a:rPr lang="en-US" sz="2800" dirty="0" smtClean="0">
                <a:solidFill>
                  <a:schemeClr val="tx1"/>
                </a:solidFill>
              </a:rPr>
              <a:t>mapper’</a:t>
            </a:r>
            <a:r>
              <a:rPr lang="ru-RU" sz="2800" dirty="0" err="1" smtClean="0">
                <a:solidFill>
                  <a:schemeClr val="tx1"/>
                </a:solidFill>
              </a:rPr>
              <a:t>ов</a:t>
            </a:r>
            <a:r>
              <a:rPr lang="ru-RU" sz="28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43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87" y="282263"/>
            <a:ext cx="8152381" cy="6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012" y="-148168"/>
            <a:ext cx="11202988" cy="1507067"/>
          </a:xfrm>
        </p:spPr>
        <p:txBody>
          <a:bodyPr>
            <a:normAutofit/>
          </a:bodyPr>
          <a:lstStyle/>
          <a:p>
            <a:r>
              <a:rPr lang="ru-RU" sz="4000" cap="none" dirty="0" smtClean="0"/>
              <a:t>Учимся писать задания </a:t>
            </a:r>
            <a:r>
              <a:rPr lang="en-US" sz="4000" cap="none" dirty="0" err="1"/>
              <a:t>M</a:t>
            </a:r>
            <a:r>
              <a:rPr lang="en-US" sz="4000" cap="none" dirty="0" err="1" smtClean="0"/>
              <a:t>apReduce</a:t>
            </a:r>
            <a:endParaRPr lang="ru-RU" sz="4000" cap="none" dirty="0"/>
          </a:p>
        </p:txBody>
      </p:sp>
      <p:sp>
        <p:nvSpPr>
          <p:cNvPr id="4" name="TextBox 3"/>
          <p:cNvSpPr txBox="1"/>
          <p:nvPr/>
        </p:nvSpPr>
        <p:spPr>
          <a:xfrm>
            <a:off x="237067" y="1174233"/>
            <a:ext cx="1220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API: </a:t>
            </a:r>
            <a:r>
              <a:rPr lang="en-US" sz="2400" b="1" dirty="0" err="1" smtClean="0"/>
              <a:t>org.apache.hadoop.mapreduce</a:t>
            </a:r>
            <a:endParaRPr lang="ru-RU" sz="2400" b="1" dirty="0" smtClean="0"/>
          </a:p>
          <a:p>
            <a:r>
              <a:rPr lang="en-US" sz="2400" b="1" dirty="0" smtClean="0"/>
              <a:t>Class Job. </a:t>
            </a:r>
            <a:r>
              <a:rPr lang="ru-RU" sz="2400" b="1" dirty="0" smtClean="0"/>
              <a:t>Содержит всю информацию, достаточную для </a:t>
            </a:r>
            <a:r>
              <a:rPr lang="en-US" sz="2400" b="1" dirty="0" err="1" smtClean="0"/>
              <a:t>JobTracker</a:t>
            </a:r>
            <a:r>
              <a:rPr lang="en-US" sz="2400" b="1" dirty="0" smtClean="0"/>
              <a:t>, </a:t>
            </a:r>
            <a:r>
              <a:rPr lang="ru-RU" sz="2400" b="1" dirty="0" smtClean="0"/>
              <a:t>чтобы запустить задачу на кластере </a:t>
            </a:r>
            <a:endParaRPr lang="ru-RU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09" y="2481485"/>
            <a:ext cx="8952381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38" y="1447486"/>
            <a:ext cx="9142857" cy="343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305" y="152400"/>
            <a:ext cx="10709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Class (My)Mapper</a:t>
            </a:r>
            <a:endParaRPr lang="ru-RU" sz="3600" dirty="0" smtClean="0"/>
          </a:p>
          <a:p>
            <a:r>
              <a:rPr lang="ru-RU" sz="2800" dirty="0" smtClean="0"/>
              <a:t>Определяем свой класс, наследуемый от </a:t>
            </a:r>
            <a:r>
              <a:rPr lang="en-US" sz="2800" dirty="0" smtClean="0"/>
              <a:t>Mapper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53067" y="5088466"/>
            <a:ext cx="1028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Context </a:t>
            </a:r>
            <a:r>
              <a:rPr lang="ru-RU" sz="2400" dirty="0" smtClean="0"/>
              <a:t>содержит</a:t>
            </a:r>
            <a:r>
              <a:rPr lang="en-US" sz="2400" dirty="0" smtClean="0"/>
              <a:t> </a:t>
            </a:r>
            <a:r>
              <a:rPr lang="ru-RU" sz="2400" dirty="0" smtClean="0"/>
              <a:t>конфигурацию всей 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Информацию о </a:t>
            </a:r>
            <a:r>
              <a:rPr lang="en-US" sz="2400" dirty="0" smtClean="0"/>
              <a:t>input</a:t>
            </a:r>
            <a:r>
              <a:rPr lang="ru-RU" sz="2400" dirty="0" smtClean="0"/>
              <a:t>, параметры для запуска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Передаёт статистику на </a:t>
            </a:r>
            <a:r>
              <a:rPr lang="en-US" sz="2400" dirty="0" err="1" smtClean="0"/>
              <a:t>JobTracker</a:t>
            </a:r>
            <a:r>
              <a:rPr lang="en-US" sz="2400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 него пишутся выходные данные</a:t>
            </a:r>
            <a:r>
              <a:rPr lang="en-US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611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2771" y="355600"/>
            <a:ext cx="9837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Class (My)Reducer</a:t>
            </a:r>
          </a:p>
          <a:p>
            <a:r>
              <a:rPr lang="ru-RU" sz="2800" dirty="0"/>
              <a:t>Определяем свой класс, наследуемый </a:t>
            </a:r>
            <a:r>
              <a:rPr lang="ru-RU" sz="2800" dirty="0" smtClean="0"/>
              <a:t>от</a:t>
            </a:r>
            <a:r>
              <a:rPr lang="en-US" sz="2800" dirty="0" smtClean="0"/>
              <a:t> Reducer</a:t>
            </a:r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00" y="1613390"/>
            <a:ext cx="8333333" cy="3923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4600" y="5666059"/>
            <a:ext cx="1028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Iterable</a:t>
            </a:r>
            <a:r>
              <a:rPr lang="en-US" sz="2400" dirty="0" smtClean="0"/>
              <a:t> – </a:t>
            </a:r>
            <a:r>
              <a:rPr lang="ru-RU" sz="2400" dirty="0" smtClean="0"/>
              <a:t>перебираем все значения данного ключа, можем далее посчитать количество записей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48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" y="390905"/>
            <a:ext cx="12180952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13" y="112058"/>
            <a:ext cx="9763888" cy="26826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12" y="3200400"/>
            <a:ext cx="9763888" cy="360952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218612" y="5071533"/>
            <a:ext cx="1398588" cy="17383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4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5031"/>
          <a:stretch/>
        </p:blipFill>
        <p:spPr>
          <a:xfrm>
            <a:off x="0" y="577515"/>
            <a:ext cx="12192000" cy="56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429" y="567095"/>
            <a:ext cx="12342857" cy="5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3" y="461435"/>
            <a:ext cx="11753931" cy="36244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23" y="4301067"/>
            <a:ext cx="11738878" cy="22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28" y="195666"/>
            <a:ext cx="11057143" cy="6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9" y="1237400"/>
            <a:ext cx="11723160" cy="350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908" b="3652"/>
          <a:stretch/>
        </p:blipFill>
        <p:spPr>
          <a:xfrm>
            <a:off x="884323" y="617343"/>
            <a:ext cx="10383104" cy="548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9" y="295666"/>
            <a:ext cx="11876190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61" y="793246"/>
            <a:ext cx="11492923" cy="511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8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" y="452809"/>
            <a:ext cx="11885714" cy="5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32" y="685800"/>
            <a:ext cx="1023233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035" y="72556"/>
            <a:ext cx="6921329" cy="664957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4179" y="794646"/>
            <a:ext cx="486551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etersburg-Regular"/>
              </a:rPr>
              <a:t>Клиент, отправляющий задание </a:t>
            </a:r>
            <a:r>
              <a:rPr lang="en-US" sz="1600" dirty="0" err="1">
                <a:latin typeface="Petersburg-Regular"/>
              </a:rPr>
              <a:t>MapReduce</a:t>
            </a:r>
            <a:r>
              <a:rPr lang="en-US" sz="1600" dirty="0" smtClean="0">
                <a:latin typeface="Petersburg-Regular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Petersburg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Petersburg-Regular"/>
              </a:rPr>
              <a:t>Resource Manager </a:t>
            </a:r>
            <a:r>
              <a:rPr lang="ru-RU" sz="1600" dirty="0" smtClean="0">
                <a:latin typeface="Petersburg-Regular"/>
              </a:rPr>
              <a:t>YARN</a:t>
            </a:r>
            <a:r>
              <a:rPr lang="ru-RU" sz="1600" dirty="0">
                <a:latin typeface="Petersburg-Regular"/>
              </a:rPr>
              <a:t>, координирующий операции выделения </a:t>
            </a:r>
            <a:r>
              <a:rPr lang="ru-RU" sz="1600" dirty="0" smtClean="0">
                <a:latin typeface="Petersburg-Regular"/>
              </a:rPr>
              <a:t>вычислительных</a:t>
            </a:r>
            <a:r>
              <a:rPr lang="en-US" sz="1600" dirty="0" smtClean="0">
                <a:latin typeface="Petersburg-Regular"/>
              </a:rPr>
              <a:t> </a:t>
            </a:r>
            <a:r>
              <a:rPr lang="ru-RU" sz="1600" dirty="0" smtClean="0">
                <a:latin typeface="Petersburg-Regular"/>
              </a:rPr>
              <a:t>ресурсов </a:t>
            </a:r>
            <a:r>
              <a:rPr lang="ru-RU" sz="1600" dirty="0">
                <a:latin typeface="Petersburg-Regular"/>
              </a:rPr>
              <a:t>в кластере</a:t>
            </a:r>
            <a:r>
              <a:rPr lang="ru-RU" sz="1600" dirty="0" smtClean="0">
                <a:latin typeface="Petersburg-Regular"/>
              </a:rPr>
              <a:t>.</a:t>
            </a:r>
            <a:endParaRPr lang="en-US" sz="1600" dirty="0" smtClean="0">
              <a:latin typeface="Petersburg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Petersburg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Petersburg-Regular"/>
              </a:rPr>
              <a:t>Node Manager </a:t>
            </a:r>
            <a:r>
              <a:rPr lang="ru-RU" sz="1600" dirty="0" smtClean="0">
                <a:latin typeface="Petersburg-Regular"/>
              </a:rPr>
              <a:t>YARN</a:t>
            </a:r>
            <a:r>
              <a:rPr lang="ru-RU" sz="1600" dirty="0">
                <a:latin typeface="Petersburg-Regular"/>
              </a:rPr>
              <a:t>, </a:t>
            </a:r>
            <a:r>
              <a:rPr lang="ru-RU" sz="1600" dirty="0" smtClean="0">
                <a:latin typeface="Petersburg-Regular"/>
              </a:rPr>
              <a:t>запускает </a:t>
            </a:r>
            <a:r>
              <a:rPr lang="ru-RU" sz="1600" dirty="0">
                <a:latin typeface="Petersburg-Regular"/>
              </a:rPr>
              <a:t>вычислительные контейнеры </a:t>
            </a:r>
            <a:r>
              <a:rPr lang="ru-RU" sz="1600" dirty="0" smtClean="0">
                <a:latin typeface="Petersburg-Regular"/>
              </a:rPr>
              <a:t>на</a:t>
            </a:r>
            <a:r>
              <a:rPr lang="en-US" sz="1600" dirty="0" smtClean="0">
                <a:latin typeface="Petersburg-Regular"/>
              </a:rPr>
              <a:t> </a:t>
            </a:r>
            <a:r>
              <a:rPr lang="ru-RU" sz="1600" dirty="0" smtClean="0">
                <a:latin typeface="Petersburg-Regular"/>
              </a:rPr>
              <a:t>машинах кластера</a:t>
            </a:r>
            <a:r>
              <a:rPr lang="en-US" sz="1600" dirty="0" smtClean="0">
                <a:latin typeface="Petersburg-Regular"/>
              </a:rPr>
              <a:t> (</a:t>
            </a:r>
            <a:r>
              <a:rPr lang="ru-RU" sz="1600" dirty="0" smtClean="0">
                <a:latin typeface="Petersburg-Regular"/>
              </a:rPr>
              <a:t>По требованию </a:t>
            </a:r>
            <a:r>
              <a:rPr lang="en-US" sz="1600" dirty="0" smtClean="0">
                <a:latin typeface="Petersburg-Regular"/>
              </a:rPr>
              <a:t>RM)</a:t>
            </a:r>
            <a:r>
              <a:rPr lang="ru-RU" sz="1600" dirty="0" smtClean="0">
                <a:latin typeface="Petersburg-Regular"/>
              </a:rPr>
              <a:t> </a:t>
            </a:r>
            <a:r>
              <a:rPr lang="ru-RU" sz="1600" dirty="0">
                <a:latin typeface="Petersburg-Regular"/>
              </a:rPr>
              <a:t>и </a:t>
            </a:r>
            <a:r>
              <a:rPr lang="ru-RU" sz="1600" dirty="0" smtClean="0">
                <a:latin typeface="Petersburg-Regular"/>
              </a:rPr>
              <a:t>осуществляющий их мониторинг.</a:t>
            </a:r>
            <a:endParaRPr lang="en-US" sz="1600" dirty="0" smtClean="0">
              <a:latin typeface="Petersburg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Petersburg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Petersburg-Regular"/>
              </a:rPr>
              <a:t>Контейнер создаётся </a:t>
            </a:r>
            <a:r>
              <a:rPr lang="en-US" sz="1600" dirty="0" err="1" smtClean="0">
                <a:latin typeface="Petersburg-Regular"/>
              </a:rPr>
              <a:t>NodeManager</a:t>
            </a:r>
            <a:r>
              <a:rPr lang="en-US" sz="1600" dirty="0" smtClean="0">
                <a:latin typeface="Petersburg-Regular"/>
              </a:rPr>
              <a:t>’</a:t>
            </a:r>
            <a:r>
              <a:rPr lang="ru-RU" sz="1600" dirty="0" smtClean="0">
                <a:latin typeface="Petersburg-Regular"/>
              </a:rPr>
              <a:t>ом по запросу </a:t>
            </a:r>
            <a:r>
              <a:rPr lang="en-US" sz="1600" dirty="0" smtClean="0">
                <a:latin typeface="Petersburg-Regular"/>
              </a:rPr>
              <a:t>RM. </a:t>
            </a:r>
            <a:r>
              <a:rPr lang="ru-RU" sz="1600" dirty="0" smtClean="0">
                <a:latin typeface="Petersburg-Regular"/>
              </a:rPr>
              <a:t>Используется для вычислений</a:t>
            </a:r>
            <a:endParaRPr lang="en-US" sz="1600" dirty="0" smtClean="0">
              <a:latin typeface="Petersburg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Petersburg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Petersburg-Regular"/>
              </a:rPr>
              <a:t>ApplicationMaster</a:t>
            </a:r>
            <a:r>
              <a:rPr lang="ru-RU" sz="1600" dirty="0" smtClean="0">
                <a:latin typeface="Petersburg-Regular"/>
              </a:rPr>
              <a:t> </a:t>
            </a:r>
            <a:r>
              <a:rPr lang="ru-RU" sz="1600" dirty="0">
                <a:latin typeface="Petersburg-Regular"/>
              </a:rPr>
              <a:t>MapReduce, координирующий выполнение </a:t>
            </a:r>
            <a:r>
              <a:rPr lang="ru-RU" sz="1600" dirty="0" smtClean="0">
                <a:latin typeface="Petersburg-Regular"/>
              </a:rPr>
              <a:t>задач</a:t>
            </a:r>
            <a:r>
              <a:rPr lang="en-US" sz="1600" dirty="0" smtClean="0">
                <a:latin typeface="Petersburg-Regular"/>
              </a:rPr>
              <a:t> </a:t>
            </a:r>
            <a:r>
              <a:rPr lang="ru-RU" sz="1600" dirty="0" smtClean="0">
                <a:latin typeface="Petersburg-Regular"/>
              </a:rPr>
              <a:t>в </a:t>
            </a:r>
            <a:r>
              <a:rPr lang="ru-RU" sz="1600" dirty="0">
                <a:latin typeface="Petersburg-Regular"/>
              </a:rPr>
              <a:t>заданиях MapReduce. </a:t>
            </a:r>
            <a:r>
              <a:rPr lang="en-US" sz="1600" dirty="0" err="1" smtClean="0">
                <a:latin typeface="Petersburg-Regular"/>
              </a:rPr>
              <a:t>ApplicationMaster</a:t>
            </a:r>
            <a:r>
              <a:rPr lang="ru-RU" sz="1600" dirty="0" smtClean="0">
                <a:latin typeface="Petersburg-Regular"/>
              </a:rPr>
              <a:t> </a:t>
            </a:r>
            <a:r>
              <a:rPr lang="ru-RU" sz="1600" dirty="0">
                <a:latin typeface="Petersburg-Regular"/>
              </a:rPr>
              <a:t>и задачи </a:t>
            </a:r>
            <a:r>
              <a:rPr lang="ru-RU" sz="1600" dirty="0" smtClean="0">
                <a:latin typeface="Petersburg-Regular"/>
              </a:rPr>
              <a:t>MapReduce</a:t>
            </a:r>
            <a:r>
              <a:rPr lang="en-US" sz="1600" dirty="0" smtClean="0">
                <a:latin typeface="Petersburg-Regular"/>
              </a:rPr>
              <a:t> </a:t>
            </a:r>
            <a:r>
              <a:rPr lang="ru-RU" sz="1600" dirty="0" smtClean="0">
                <a:latin typeface="Petersburg-Regular"/>
              </a:rPr>
              <a:t>выполняются </a:t>
            </a:r>
            <a:r>
              <a:rPr lang="ru-RU" sz="1600" dirty="0">
                <a:latin typeface="Petersburg-Regular"/>
              </a:rPr>
              <a:t>в контейнерах, которые планируются </a:t>
            </a:r>
            <a:r>
              <a:rPr lang="en-US" sz="1600" dirty="0" smtClean="0">
                <a:latin typeface="Petersburg-Regular"/>
              </a:rPr>
              <a:t>RM </a:t>
            </a:r>
            <a:r>
              <a:rPr lang="ru-RU" sz="1600" dirty="0" smtClean="0">
                <a:latin typeface="Petersburg-Regular"/>
              </a:rPr>
              <a:t>и </a:t>
            </a:r>
            <a:r>
              <a:rPr lang="ru-RU" sz="1600" dirty="0">
                <a:latin typeface="Petersburg-Regular"/>
              </a:rPr>
              <a:t>управляются </a:t>
            </a:r>
            <a:r>
              <a:rPr lang="en-US" sz="1600" dirty="0" smtClean="0">
                <a:latin typeface="Petersburg-Regular"/>
              </a:rPr>
              <a:t>NM</a:t>
            </a:r>
            <a:r>
              <a:rPr lang="ru-RU" sz="1600" dirty="0" smtClean="0">
                <a:latin typeface="Petersburg-Regular"/>
              </a:rPr>
              <a:t>.</a:t>
            </a:r>
            <a:endParaRPr lang="en-US" sz="1600" dirty="0" smtClean="0">
              <a:latin typeface="Petersburg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Petersburg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Petersburg-Regular"/>
              </a:rPr>
              <a:t>Распределенная файловая </a:t>
            </a:r>
            <a:r>
              <a:rPr lang="ru-RU" sz="1600" dirty="0" smtClean="0">
                <a:latin typeface="Petersburg-Regular"/>
              </a:rPr>
              <a:t>система</a:t>
            </a:r>
            <a:endParaRPr lang="ru-RU" sz="1600" dirty="0">
              <a:latin typeface="Petersburg-Regular"/>
            </a:endParaRPr>
          </a:p>
        </p:txBody>
      </p:sp>
    </p:spTree>
    <p:extLst>
      <p:ext uri="{BB962C8B-B14F-4D97-AF65-F5344CB8AC3E}">
        <p14:creationId xmlns:p14="http://schemas.microsoft.com/office/powerpoint/2010/main" val="62333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571"/>
          <a:stretch/>
        </p:blipFill>
        <p:spPr>
          <a:xfrm>
            <a:off x="-7596" y="685800"/>
            <a:ext cx="12199596" cy="55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68" y="695597"/>
            <a:ext cx="9715805" cy="52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42" y="641350"/>
            <a:ext cx="10056698" cy="5251450"/>
          </a:xfrm>
        </p:spPr>
      </p:pic>
    </p:spTree>
    <p:extLst>
      <p:ext uri="{BB962C8B-B14F-4D97-AF65-F5344CB8AC3E}">
        <p14:creationId xmlns:p14="http://schemas.microsoft.com/office/powerpoint/2010/main" val="290770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33" y="685800"/>
            <a:ext cx="10613050" cy="5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90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694004"/>
            <a:ext cx="10931329" cy="53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1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;p27"/>
          <p:cNvSpPr txBox="1">
            <a:spLocks noGrp="1"/>
          </p:cNvSpPr>
          <p:nvPr/>
        </p:nvSpPr>
        <p:spPr>
          <a:xfrm>
            <a:off x="2488112" y="140338"/>
            <a:ext cx="7341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WordCount in Hadoop</a:t>
            </a:r>
            <a:endParaRPr b="1" dirty="0"/>
          </a:p>
        </p:txBody>
      </p:sp>
      <p:sp>
        <p:nvSpPr>
          <p:cNvPr id="5" name="Google Shape;231;p27"/>
          <p:cNvSpPr txBox="1"/>
          <p:nvPr/>
        </p:nvSpPr>
        <p:spPr>
          <a:xfrm>
            <a:off x="304800" y="2337888"/>
            <a:ext cx="11708524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yarn jar </a:t>
            </a:r>
            <a:r>
              <a:rPr lang="ru" sz="1600" b="1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/opt/cloudera/parcels/CDH/lib/hadoop-mapreduce/hadoop-streaming.jar</a:t>
            </a: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\ </a:t>
            </a: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подключаем jar-файл с инструментами Hadoop Streaming</a:t>
            </a:r>
            <a:endParaRPr sz="1600" b="1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-D mapred.job.name="my_wordcout_example" \ </a:t>
            </a:r>
            <a:r>
              <a:rPr lang="ru" sz="1600" b="1" i="1" dirty="0">
                <a:solidFill>
                  <a:srgbClr val="FF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назовите свою задачу</a:t>
            </a:r>
            <a:endParaRPr sz="1600" b="1" i="1" dirty="0">
              <a:solidFill>
                <a:srgbClr val="FF99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-D mapreduce.job.reduces=${NUM_REDUCERS} \ </a:t>
            </a: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устанавливаем кол-во reducer'ов в задаче</a:t>
            </a:r>
            <a:endParaRPr sz="1600" b="1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-files mapper.py,reducer.py \ </a:t>
            </a: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добавляем файлы в distributed cache чтоб каждая нода имела к ним доступ</a:t>
            </a:r>
            <a:endParaRPr sz="1600" b="1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-mapper "python3 ./mapper.py" \</a:t>
            </a:r>
            <a:endParaRPr sz="1600" b="1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-reducer "python3 ./reducer.py" \</a:t>
            </a:r>
            <a:endParaRPr sz="1600" b="1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ru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input </a:t>
            </a: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/data/silmarillion \ </a:t>
            </a: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входны и выходные данные</a:t>
            </a:r>
            <a:endParaRPr sz="1600" b="1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600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-output $OUT_DIR </a:t>
            </a:r>
            <a:r>
              <a:rPr lang="ru" sz="1600" b="1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относительный путь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232;p27"/>
          <p:cNvSpPr txBox="1"/>
          <p:nvPr/>
        </p:nvSpPr>
        <p:spPr>
          <a:xfrm>
            <a:off x="1144328" y="1788363"/>
            <a:ext cx="59607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/>
              <a:t>Запуск задачи в Hadoop Streaming</a:t>
            </a:r>
            <a:endParaRPr sz="2400" b="1"/>
          </a:p>
        </p:txBody>
      </p:sp>
      <p:sp>
        <p:nvSpPr>
          <p:cNvPr id="8" name="Google Shape;234;p27"/>
          <p:cNvSpPr txBox="1"/>
          <p:nvPr/>
        </p:nvSpPr>
        <p:spPr>
          <a:xfrm>
            <a:off x="1091028" y="5280238"/>
            <a:ext cx="5960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скопировать файл в Linux в текущую папку: </a:t>
            </a:r>
            <a:r>
              <a:rPr lang="ru" b="1">
                <a:latin typeface="Consolas"/>
                <a:ea typeface="Consolas"/>
                <a:cs typeface="Consolas"/>
                <a:sym typeface="Consolas"/>
              </a:rPr>
              <a:t>cp -r &lt;source&gt; ./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08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9312" y="747182"/>
            <a:ext cx="8534400" cy="1507067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HIVE</a:t>
            </a:r>
            <a:endParaRPr lang="ru-RU" sz="6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12" y="1301750"/>
            <a:ext cx="5281547" cy="47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5012" y="556682"/>
            <a:ext cx="8534400" cy="1507067"/>
          </a:xfrm>
        </p:spPr>
        <p:txBody>
          <a:bodyPr/>
          <a:lstStyle/>
          <a:p>
            <a:r>
              <a:rPr lang="ru-RU" dirty="0" smtClean="0"/>
              <a:t>Что будет?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5162" y="2260600"/>
            <a:ext cx="8534400" cy="3615267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tx1"/>
                </a:solidFill>
              </a:rPr>
              <a:t>Для чего используется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Архитектура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Обзор клиентов</a:t>
            </a:r>
          </a:p>
          <a:p>
            <a:r>
              <a:rPr lang="ru-RU" sz="2400" dirty="0">
                <a:solidFill>
                  <a:schemeClr val="tx1"/>
                </a:solidFill>
              </a:rPr>
              <a:t>Форматы данных и виды </a:t>
            </a:r>
            <a:r>
              <a:rPr lang="ru-RU" sz="2400" dirty="0" smtClean="0">
                <a:solidFill>
                  <a:schemeClr val="tx1"/>
                </a:solidFill>
              </a:rPr>
              <a:t>таблиц</a:t>
            </a:r>
          </a:p>
          <a:p>
            <a:r>
              <a:rPr lang="ru-RU" sz="2400" dirty="0">
                <a:solidFill>
                  <a:schemeClr val="tx1"/>
                </a:solidFill>
              </a:rPr>
              <a:t>Структура хранения </a:t>
            </a:r>
            <a:r>
              <a:rPr lang="ru-RU" sz="2400" dirty="0" smtClean="0">
                <a:solidFill>
                  <a:schemeClr val="tx1"/>
                </a:solidFill>
              </a:rPr>
              <a:t>данных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Смотрим </a:t>
            </a:r>
            <a:r>
              <a:rPr lang="ru-RU" sz="2400" dirty="0" err="1" smtClean="0">
                <a:solidFill>
                  <a:schemeClr val="tx1"/>
                </a:solidFill>
              </a:rPr>
              <a:t>лабу</a:t>
            </a:r>
            <a:endParaRPr lang="ru-RU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5"/>
          <a:stretch/>
        </p:blipFill>
        <p:spPr>
          <a:xfrm>
            <a:off x="1619250" y="636807"/>
            <a:ext cx="7476067" cy="5306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400" y="2794001"/>
            <a:ext cx="1670406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HIVE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1948" y="4273550"/>
            <a:ext cx="324970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</a:rPr>
              <a:t>Это СУБД?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8012" y="374650"/>
            <a:ext cx="9901238" cy="59245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Hive</a:t>
            </a:r>
            <a:r>
              <a:rPr lang="ru-RU" sz="2400" dirty="0" smtClean="0">
                <a:solidFill>
                  <a:schemeClr val="tx1"/>
                </a:solidFill>
              </a:rPr>
              <a:t> 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это SQL интерфейс доступа к данным для платформы </a:t>
            </a:r>
            <a:r>
              <a:rPr lang="ru-RU" sz="2400" b="1" dirty="0">
                <a:solidFill>
                  <a:schemeClr val="tx1"/>
                </a:solidFill>
              </a:rPr>
              <a:t>Apache Hadoop</a:t>
            </a:r>
            <a:r>
              <a:rPr lang="ru-RU" sz="2400" dirty="0">
                <a:solidFill>
                  <a:schemeClr val="tx1"/>
                </a:solidFill>
              </a:rPr>
              <a:t>. </a:t>
            </a:r>
            <a:endParaRPr lang="ru-RU" sz="2400" dirty="0" smtClean="0">
              <a:solidFill>
                <a:schemeClr val="tx1"/>
              </a:solidFill>
            </a:endParaRPr>
          </a:p>
          <a:p>
            <a:r>
              <a:rPr lang="ru-RU" sz="2400" b="1" dirty="0" err="1" smtClean="0">
                <a:solidFill>
                  <a:schemeClr val="tx1"/>
                </a:solidFill>
              </a:rPr>
              <a:t>Hive</a:t>
            </a:r>
            <a:r>
              <a:rPr lang="ru-RU" sz="2400" dirty="0" smtClean="0">
                <a:solidFill>
                  <a:schemeClr val="tx1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позволяет выполнять запросы, агрегировать и анализировать данные используя SQL </a:t>
            </a:r>
            <a:r>
              <a:rPr lang="ru-RU" sz="2400" dirty="0" smtClean="0">
                <a:solidFill>
                  <a:schemeClr val="tx1"/>
                </a:solidFill>
              </a:rPr>
              <a:t>синтаксис.</a:t>
            </a:r>
          </a:p>
          <a:p>
            <a:r>
              <a:rPr lang="ru-RU" sz="2400" dirty="0" smtClean="0">
                <a:solidFill>
                  <a:schemeClr val="tx1"/>
                </a:solidFill>
              </a:rPr>
              <a:t>Для </a:t>
            </a:r>
            <a:r>
              <a:rPr lang="ru-RU" sz="2400" dirty="0">
                <a:solidFill>
                  <a:schemeClr val="tx1"/>
                </a:solidFill>
              </a:rPr>
              <a:t>данных в файловой системе HDFS используется</a:t>
            </a:r>
            <a:r>
              <a:rPr lang="ru-RU" sz="2400" b="1" dirty="0">
                <a:solidFill>
                  <a:schemeClr val="tx1"/>
                </a:solidFill>
              </a:rPr>
              <a:t> схема </a:t>
            </a:r>
            <a:r>
              <a:rPr lang="ru-RU" sz="2400" b="1" dirty="0" smtClean="0">
                <a:solidFill>
                  <a:schemeClr val="tx1"/>
                </a:solidFill>
              </a:rPr>
              <a:t>доступа</a:t>
            </a:r>
            <a:r>
              <a:rPr lang="ru-RU" sz="2400" dirty="0" smtClean="0">
                <a:solidFill>
                  <a:schemeClr val="tx1"/>
                </a:solidFill>
              </a:rPr>
              <a:t>, </a:t>
            </a:r>
            <a:r>
              <a:rPr lang="ru-RU" sz="2400" dirty="0">
                <a:solidFill>
                  <a:schemeClr val="tx1"/>
                </a:solidFill>
              </a:rPr>
              <a:t>позволяющая обращаться с данными, как с обыкновенной таблицей или реляционной СУБД. </a:t>
            </a:r>
            <a:endParaRPr lang="ru-RU" sz="2400" dirty="0" smtClean="0">
              <a:solidFill>
                <a:schemeClr val="tx1"/>
              </a:solidFill>
            </a:endParaRPr>
          </a:p>
          <a:p>
            <a:r>
              <a:rPr lang="ru-RU" sz="2400" dirty="0" smtClean="0">
                <a:solidFill>
                  <a:schemeClr val="tx1"/>
                </a:solidFill>
              </a:rPr>
              <a:t>Запросы </a:t>
            </a:r>
            <a:r>
              <a:rPr lang="ru-RU" sz="2400" dirty="0" err="1">
                <a:solidFill>
                  <a:schemeClr val="tx1"/>
                </a:solidFill>
              </a:rPr>
              <a:t>HiveQL</a:t>
            </a:r>
            <a:r>
              <a:rPr lang="ru-RU" sz="2400" dirty="0">
                <a:solidFill>
                  <a:schemeClr val="tx1"/>
                </a:solidFill>
              </a:rPr>
              <a:t> транслируются в </a:t>
            </a:r>
            <a:r>
              <a:rPr lang="ru-RU" sz="2400" dirty="0" err="1">
                <a:solidFill>
                  <a:schemeClr val="tx1"/>
                </a:solidFill>
              </a:rPr>
              <a:t>Java</a:t>
            </a:r>
            <a:r>
              <a:rPr lang="ru-RU" sz="2400" dirty="0">
                <a:solidFill>
                  <a:schemeClr val="tx1"/>
                </a:solidFill>
              </a:rPr>
              <a:t>-код заданий MapReduce. 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HiveQL</a:t>
            </a:r>
            <a:r>
              <a:rPr lang="en-US" sz="2400" dirty="0">
                <a:solidFill>
                  <a:srgbClr val="FFFF00"/>
                </a:solidFill>
              </a:rPr>
              <a:t> ≠ SQL</a:t>
            </a:r>
          </a:p>
          <a:p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81000"/>
            <a:ext cx="10769599" cy="6057900"/>
          </a:xfrm>
        </p:spPr>
      </p:pic>
    </p:spTree>
    <p:extLst>
      <p:ext uri="{BB962C8B-B14F-4D97-AF65-F5344CB8AC3E}">
        <p14:creationId xmlns:p14="http://schemas.microsoft.com/office/powerpoint/2010/main" val="5161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359"/>
          <a:stretch/>
        </p:blipFill>
        <p:spPr>
          <a:xfrm>
            <a:off x="0" y="683394"/>
            <a:ext cx="12192000" cy="554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35" y="374650"/>
            <a:ext cx="6946115" cy="6090196"/>
          </a:xfrm>
        </p:spPr>
      </p:pic>
    </p:spTree>
    <p:extLst>
      <p:ext uri="{BB962C8B-B14F-4D97-AF65-F5344CB8AC3E}">
        <p14:creationId xmlns:p14="http://schemas.microsoft.com/office/powerpoint/2010/main" val="19234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1" y="507798"/>
            <a:ext cx="11621174" cy="57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462" y="0"/>
            <a:ext cx="8534400" cy="1507067"/>
          </a:xfrm>
        </p:spPr>
        <p:txBody>
          <a:bodyPr/>
          <a:lstStyle/>
          <a:p>
            <a:r>
              <a:rPr lang="ru-RU" dirty="0" smtClean="0"/>
              <a:t>Клиенты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2" y="1422400"/>
            <a:ext cx="10161588" cy="471381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CLI – </a:t>
            </a:r>
            <a:r>
              <a:rPr lang="ru-RU" dirty="0" smtClean="0">
                <a:solidFill>
                  <a:schemeClr val="tx1"/>
                </a:solidFill>
              </a:rPr>
              <a:t>толстый клиент</a:t>
            </a:r>
            <a:r>
              <a:rPr lang="en-US" dirty="0" smtClean="0">
                <a:solidFill>
                  <a:schemeClr val="tx1"/>
                </a:solidFill>
              </a:rPr>
              <a:t>; </a:t>
            </a:r>
            <a:r>
              <a:rPr lang="ru-RU" dirty="0">
                <a:solidFill>
                  <a:schemeClr val="tx1"/>
                </a:solidFill>
              </a:rPr>
              <a:t>требуется локальная копия всех компонентов и конфигурации </a:t>
            </a:r>
            <a:r>
              <a:rPr lang="ru-RU" dirty="0" err="1">
                <a:solidFill>
                  <a:schemeClr val="tx1"/>
                </a:solidFill>
              </a:rPr>
              <a:t>Hive</a:t>
            </a:r>
            <a:r>
              <a:rPr lang="ru-RU" dirty="0">
                <a:solidFill>
                  <a:schemeClr val="tx1"/>
                </a:solidFill>
              </a:rPr>
              <a:t>, а также копия клиента Hadoop и его конфигурации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напрямую подключается к HDFS и хранилищу метаданных </a:t>
            </a:r>
            <a:r>
              <a:rPr lang="ru-RU" dirty="0" err="1">
                <a:solidFill>
                  <a:schemeClr val="tx1"/>
                </a:solidFill>
              </a:rPr>
              <a:t>Hive</a:t>
            </a:r>
            <a:r>
              <a:rPr lang="ru-RU" dirty="0">
                <a:solidFill>
                  <a:schemeClr val="tx1"/>
                </a:solidFill>
              </a:rPr>
              <a:t> и может использоваться только на узле с доступом к этим службам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Beeline - </a:t>
            </a:r>
            <a:r>
              <a:rPr lang="ru-RU" dirty="0" smtClean="0">
                <a:solidFill>
                  <a:schemeClr val="tx1"/>
                </a:solidFill>
              </a:rPr>
              <a:t>подключается </a:t>
            </a:r>
            <a:r>
              <a:rPr lang="ru-RU" dirty="0">
                <a:solidFill>
                  <a:schemeClr val="tx1"/>
                </a:solidFill>
              </a:rPr>
              <a:t>к HiveServer2 и требует доступа только к одному файлу .</a:t>
            </a:r>
            <a:r>
              <a:rPr lang="ru-RU" dirty="0" err="1">
                <a:solidFill>
                  <a:schemeClr val="tx1"/>
                </a:solidFill>
              </a:rPr>
              <a:t>jar</a:t>
            </a:r>
            <a:r>
              <a:rPr lang="ru-RU" dirty="0">
                <a:solidFill>
                  <a:schemeClr val="tx1"/>
                </a:solidFill>
              </a:rPr>
              <a:t>: </a:t>
            </a:r>
            <a:r>
              <a:rPr lang="ru-RU" dirty="0" err="1">
                <a:solidFill>
                  <a:schemeClr val="tx1"/>
                </a:solidFill>
              </a:rPr>
              <a:t>hive-jdbc</a:t>
            </a:r>
            <a:r>
              <a:rPr lang="ru-RU" dirty="0">
                <a:solidFill>
                  <a:schemeClr val="tx1"/>
                </a:solidFill>
              </a:rPr>
              <a:t>-&lt;версия&gt;-standalone.jar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Клиент </a:t>
            </a:r>
            <a:r>
              <a:rPr lang="ru-RU" dirty="0" err="1">
                <a:solidFill>
                  <a:schemeClr val="tx1"/>
                </a:solidFill>
              </a:rPr>
              <a:t>Thrift</a:t>
            </a:r>
            <a:r>
              <a:rPr lang="ru-RU" dirty="0">
                <a:solidFill>
                  <a:schemeClr val="tx1"/>
                </a:solidFill>
              </a:rPr>
              <a:t> для </a:t>
            </a:r>
            <a:r>
              <a:rPr lang="ru-RU" dirty="0" err="1">
                <a:solidFill>
                  <a:schemeClr val="tx1"/>
                </a:solidFill>
              </a:rPr>
              <a:t>Hive</a:t>
            </a:r>
            <a:r>
              <a:rPr lang="ru-RU" dirty="0">
                <a:solidFill>
                  <a:schemeClr val="tx1"/>
                </a:solidFill>
              </a:rPr>
              <a:t> упрощает выполнение команд </a:t>
            </a:r>
            <a:r>
              <a:rPr lang="ru-RU" dirty="0" err="1">
                <a:solidFill>
                  <a:schemeClr val="tx1"/>
                </a:solidFill>
              </a:rPr>
              <a:t>Hive</a:t>
            </a:r>
            <a:r>
              <a:rPr lang="ru-RU" dirty="0">
                <a:solidFill>
                  <a:schemeClr val="tx1"/>
                </a:solidFill>
              </a:rPr>
              <a:t> из многих языков </a:t>
            </a:r>
            <a:r>
              <a:rPr lang="ru-RU" dirty="0" smtClean="0">
                <a:solidFill>
                  <a:schemeClr val="tx1"/>
                </a:solidFill>
              </a:rPr>
              <a:t>программирования</a:t>
            </a:r>
            <a:r>
              <a:rPr lang="en-US" dirty="0" smtClean="0">
                <a:solidFill>
                  <a:schemeClr val="tx1"/>
                </a:solidFill>
              </a:rPr>
              <a:t> (C</a:t>
            </a:r>
            <a:r>
              <a:rPr lang="ru-RU" dirty="0" smtClean="0">
                <a:solidFill>
                  <a:schemeClr val="tx1"/>
                </a:solidFill>
              </a:rPr>
              <a:t>++, </a:t>
            </a:r>
            <a:r>
              <a:rPr lang="ru-RU" dirty="0" err="1">
                <a:solidFill>
                  <a:schemeClr val="tx1"/>
                </a:solidFill>
              </a:rPr>
              <a:t>Java</a:t>
            </a:r>
            <a:r>
              <a:rPr lang="ru-RU" dirty="0">
                <a:solidFill>
                  <a:schemeClr val="tx1"/>
                </a:solidFill>
              </a:rPr>
              <a:t>, PHP, </a:t>
            </a:r>
            <a:r>
              <a:rPr lang="ru-RU" dirty="0" err="1">
                <a:solidFill>
                  <a:schemeClr val="tx1"/>
                </a:solidFill>
              </a:rPr>
              <a:t>Python</a:t>
            </a:r>
            <a:r>
              <a:rPr lang="ru-RU" dirty="0">
                <a:solidFill>
                  <a:schemeClr val="tx1"/>
                </a:solidFill>
              </a:rPr>
              <a:t> и </a:t>
            </a:r>
            <a:r>
              <a:rPr lang="ru-RU" dirty="0" err="1" smtClean="0">
                <a:solidFill>
                  <a:schemeClr val="tx1"/>
                </a:solidFill>
              </a:rPr>
              <a:t>Ruby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</a:p>
          <a:p>
            <a:r>
              <a:rPr lang="ru-RU" dirty="0" err="1" smtClean="0">
                <a:solidFill>
                  <a:schemeClr val="tx1"/>
                </a:solidFill>
              </a:rPr>
              <a:t>HiveServer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— это дополнительная служба, которая позволяет удаленному клиенту отправлять запросы в </a:t>
            </a:r>
            <a:r>
              <a:rPr lang="ru-RU" dirty="0" err="1">
                <a:solidFill>
                  <a:schemeClr val="tx1"/>
                </a:solidFill>
              </a:rPr>
              <a:t>Hive</a:t>
            </a:r>
            <a:r>
              <a:rPr lang="ru-RU" dirty="0">
                <a:solidFill>
                  <a:schemeClr val="tx1"/>
                </a:solidFill>
              </a:rPr>
              <a:t>, используя различные языки программирования, и получать результаты. </a:t>
            </a:r>
            <a:r>
              <a:rPr lang="ru-RU" dirty="0" err="1">
                <a:solidFill>
                  <a:schemeClr val="tx1"/>
                </a:solidFill>
              </a:rPr>
              <a:t>HiveServer</a:t>
            </a:r>
            <a:r>
              <a:rPr lang="ru-RU" dirty="0">
                <a:solidFill>
                  <a:schemeClr val="tx1"/>
                </a:solidFill>
              </a:rPr>
              <a:t> построен на Apache </a:t>
            </a:r>
            <a:r>
              <a:rPr lang="ru-RU" dirty="0" err="1">
                <a:solidFill>
                  <a:schemeClr val="tx1"/>
                </a:solidFill>
              </a:rPr>
              <a:t>Thrift</a:t>
            </a:r>
            <a:r>
              <a:rPr lang="ru-RU" dirty="0">
                <a:solidFill>
                  <a:schemeClr val="tx1"/>
                </a:solidFill>
              </a:rPr>
              <a:t> (http://thrift.apache.org/), поэтому его иногда называют </a:t>
            </a:r>
            <a:r>
              <a:rPr lang="ru-RU" dirty="0" err="1" smtClean="0">
                <a:solidFill>
                  <a:schemeClr val="tx1"/>
                </a:solidFill>
              </a:rPr>
              <a:t>Thrift</a:t>
            </a:r>
            <a:r>
              <a:rPr lang="ru-RU" dirty="0" smtClean="0">
                <a:solidFill>
                  <a:schemeClr val="tx1"/>
                </a:solidFill>
              </a:rPr>
              <a:t>-сервером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9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337" y="201613"/>
            <a:ext cx="6311507" cy="524033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9050" y="5587137"/>
            <a:ext cx="12172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Движок включает в себя такие компоненты, как </a:t>
            </a:r>
            <a:r>
              <a:rPr lang="ru-RU" sz="2000" dirty="0" err="1"/>
              <a:t>Parser</a:t>
            </a:r>
            <a:r>
              <a:rPr lang="ru-RU" sz="2000" dirty="0"/>
              <a:t>(разбирает входящие </a:t>
            </a:r>
            <a:r>
              <a:rPr lang="ru-RU" sz="2000" dirty="0" smtClean="0"/>
              <a:t>SQL-</a:t>
            </a:r>
            <a:r>
              <a:rPr lang="ru-RU" sz="2000" dirty="0" err="1" smtClean="0"/>
              <a:t>запро</a:t>
            </a:r>
            <a:r>
              <a:rPr lang="en-US" sz="2000" dirty="0" smtClean="0"/>
              <a:t>c</a:t>
            </a:r>
            <a:r>
              <a:rPr lang="ru-RU" sz="2000" dirty="0" smtClean="0"/>
              <a:t>ы</a:t>
            </a:r>
            <a:r>
              <a:rPr lang="ru-RU" sz="2000" dirty="0"/>
              <a:t>), </a:t>
            </a:r>
            <a:r>
              <a:rPr lang="ru-RU" sz="2000" dirty="0" err="1" smtClean="0"/>
              <a:t>Optimi</a:t>
            </a:r>
            <a:r>
              <a:rPr lang="en-US" sz="2000" dirty="0" smtClean="0"/>
              <a:t>z</a:t>
            </a:r>
            <a:r>
              <a:rPr lang="ru-RU" sz="2000" dirty="0" err="1" smtClean="0"/>
              <a:t>er</a:t>
            </a:r>
            <a:r>
              <a:rPr lang="ru-RU" sz="2000" dirty="0" smtClean="0"/>
              <a:t>(оптимизирует </a:t>
            </a:r>
            <a:r>
              <a:rPr lang="ru-RU" sz="2000" dirty="0"/>
              <a:t>запрос для достижения большей эффективности), </a:t>
            </a:r>
            <a:r>
              <a:rPr lang="ru-RU" sz="2000" dirty="0" err="1"/>
              <a:t>Planner</a:t>
            </a:r>
            <a:r>
              <a:rPr lang="ru-RU" sz="2000" dirty="0"/>
              <a:t> (планирует задачи на выполнение) </a:t>
            </a:r>
            <a:r>
              <a:rPr lang="ru-RU" sz="2000" dirty="0" err="1"/>
              <a:t>Executor</a:t>
            </a:r>
            <a:r>
              <a:rPr lang="ru-RU" sz="2000" dirty="0"/>
              <a:t>(запускает задачи на </a:t>
            </a:r>
            <a:r>
              <a:rPr lang="ru-RU" sz="2000" dirty="0" err="1"/>
              <a:t>фреймворке</a:t>
            </a:r>
            <a:r>
              <a:rPr lang="ru-RU" sz="2000" dirty="0"/>
              <a:t> </a:t>
            </a:r>
            <a:r>
              <a:rPr lang="ru-RU" sz="2000" dirty="0" smtClean="0"/>
              <a:t>MapReduce</a:t>
            </a:r>
            <a:r>
              <a:rPr lang="en-US" sz="2000" dirty="0" smtClean="0"/>
              <a:t>)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825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6312" y="372532"/>
            <a:ext cx="8534400" cy="1507067"/>
          </a:xfrm>
        </p:spPr>
        <p:txBody>
          <a:bodyPr/>
          <a:lstStyle/>
          <a:p>
            <a:r>
              <a:rPr lang="ru-RU" b="1" dirty="0" err="1"/>
              <a:t>Data</a:t>
            </a:r>
            <a:r>
              <a:rPr lang="ru-RU" b="1" dirty="0"/>
              <a:t> </a:t>
            </a:r>
            <a:r>
              <a:rPr lang="ru-RU" b="1" dirty="0" err="1" smtClean="0"/>
              <a:t>Units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41400" y="2415739"/>
            <a:ext cx="10033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При </a:t>
            </a:r>
            <a:r>
              <a:rPr lang="ru-RU" sz="2400" dirty="0"/>
              <a:t>работе с </a:t>
            </a:r>
            <a:r>
              <a:rPr lang="ru-RU" sz="2400" dirty="0" err="1"/>
              <a:t>hive</a:t>
            </a:r>
            <a:r>
              <a:rPr lang="ru-RU" sz="2400" dirty="0"/>
              <a:t> можно выделить следующие объекты которыми оперирует </a:t>
            </a:r>
            <a:r>
              <a:rPr lang="ru-RU" sz="2400" dirty="0" err="1" smtClean="0"/>
              <a:t>hive</a:t>
            </a:r>
            <a:r>
              <a:rPr lang="en-US" sz="24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ru-RU" sz="2400" dirty="0" smtClean="0"/>
              <a:t>База </a:t>
            </a:r>
            <a:r>
              <a:rPr lang="ru-RU" sz="2400" dirty="0"/>
              <a:t>данных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ru-RU" sz="2400" dirty="0" smtClean="0"/>
              <a:t>Таблица</a:t>
            </a:r>
            <a:endParaRPr lang="ru-RU" sz="2400" dirty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  </a:t>
            </a:r>
            <a:r>
              <a:rPr lang="ru-RU" sz="2400" dirty="0" err="1" smtClean="0"/>
              <a:t>Партиция</a:t>
            </a:r>
            <a:r>
              <a:rPr lang="ru-RU" sz="2400" dirty="0" smtClean="0"/>
              <a:t> </a:t>
            </a:r>
            <a:r>
              <a:rPr lang="ru-RU" sz="2400" dirty="0"/>
              <a:t>(</a:t>
            </a:r>
            <a:r>
              <a:rPr lang="ru-RU" sz="2400" dirty="0" err="1"/>
              <a:t>partition</a:t>
            </a:r>
            <a:r>
              <a:rPr lang="ru-RU" sz="2400" dirty="0"/>
              <a:t>)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  </a:t>
            </a:r>
            <a:r>
              <a:rPr lang="ru-RU" sz="2400" dirty="0" err="1" smtClean="0"/>
              <a:t>Бакет</a:t>
            </a:r>
            <a:r>
              <a:rPr lang="ru-RU" sz="2400" dirty="0" smtClean="0"/>
              <a:t> </a:t>
            </a:r>
            <a:r>
              <a:rPr lang="ru-RU" sz="2400" dirty="0"/>
              <a:t>(</a:t>
            </a:r>
            <a:r>
              <a:rPr lang="ru-RU" sz="2400" dirty="0" err="1"/>
              <a:t>bucket</a:t>
            </a:r>
            <a:r>
              <a:rPr lang="ru-RU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23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9112" y="232832"/>
            <a:ext cx="8534400" cy="1507067"/>
          </a:xfrm>
        </p:spPr>
        <p:txBody>
          <a:bodyPr/>
          <a:lstStyle/>
          <a:p>
            <a:r>
              <a:rPr lang="ru-RU" dirty="0" smtClean="0"/>
              <a:t>База данных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19112" y="1547336"/>
            <a:ext cx="9867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База данных</a:t>
            </a:r>
            <a:r>
              <a:rPr lang="ru-RU" dirty="0"/>
              <a:t> представляет аналог базы данных в реляционных СУБД. </a:t>
            </a:r>
            <a:endParaRPr lang="ru-RU" dirty="0" smtClean="0"/>
          </a:p>
          <a:p>
            <a:r>
              <a:rPr lang="ru-RU" dirty="0" smtClean="0"/>
              <a:t>База </a:t>
            </a:r>
            <a:r>
              <a:rPr lang="ru-RU" dirty="0"/>
              <a:t>данных представляет собой </a:t>
            </a:r>
            <a:r>
              <a:rPr lang="ru-RU" b="1" dirty="0"/>
              <a:t>пространство имён</a:t>
            </a:r>
            <a:r>
              <a:rPr lang="ru-RU" dirty="0"/>
              <a:t>, содержащее таблицы.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Команда </a:t>
            </a:r>
            <a:r>
              <a:rPr lang="ru-RU" dirty="0"/>
              <a:t>создания новой базы данных выглядит следующим образом: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95" y="3128836"/>
            <a:ext cx="10723809" cy="93333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19112" y="4368284"/>
            <a:ext cx="395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Пример создания базы данных: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50" y="5043731"/>
            <a:ext cx="10647619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2462" y="228601"/>
            <a:ext cx="8534400" cy="781050"/>
          </a:xfrm>
        </p:spPr>
        <p:txBody>
          <a:bodyPr/>
          <a:lstStyle/>
          <a:p>
            <a:r>
              <a:rPr lang="ru-RU" dirty="0" smtClean="0"/>
              <a:t>Таблица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2462" y="762001"/>
            <a:ext cx="11317288" cy="1384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Таблица в </a:t>
            </a:r>
            <a:r>
              <a:rPr lang="ru-RU" dirty="0" err="1">
                <a:solidFill>
                  <a:schemeClr val="tx1"/>
                </a:solidFill>
              </a:rPr>
              <a:t>hive</a:t>
            </a:r>
            <a:r>
              <a:rPr lang="ru-RU" dirty="0">
                <a:solidFill>
                  <a:schemeClr val="tx1"/>
                </a:solidFill>
              </a:rPr>
              <a:t> представляет из себя аналог таблицы в классической реляционной БД. Основное отличие — что данные </a:t>
            </a:r>
            <a:r>
              <a:rPr lang="ru-RU" dirty="0" err="1">
                <a:solidFill>
                  <a:schemeClr val="tx1"/>
                </a:solidFill>
              </a:rPr>
              <a:t>hive’овских</a:t>
            </a:r>
            <a:r>
              <a:rPr lang="ru-RU" dirty="0">
                <a:solidFill>
                  <a:schemeClr val="tx1"/>
                </a:solidFill>
              </a:rPr>
              <a:t> таблиц хранятся просто в виде обычных файлов на </a:t>
            </a:r>
            <a:r>
              <a:rPr lang="ru-RU" dirty="0" err="1">
                <a:solidFill>
                  <a:schemeClr val="tx1"/>
                </a:solidFill>
              </a:rPr>
              <a:t>hdfs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91" y="2290950"/>
            <a:ext cx="9271910" cy="2564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1" y="4999824"/>
            <a:ext cx="9271909" cy="120689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48806" y="6073855"/>
            <a:ext cx="10219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dirty="0"/>
              <a:t>После </a:t>
            </a:r>
            <a:r>
              <a:rPr lang="ru-RU" dirty="0" err="1"/>
              <a:t>hive</a:t>
            </a:r>
            <a:r>
              <a:rPr lang="ru-RU" dirty="0"/>
              <a:t> </a:t>
            </a:r>
            <a:r>
              <a:rPr lang="ru-RU" b="1" dirty="0"/>
              <a:t>переместит</a:t>
            </a:r>
            <a:r>
              <a:rPr lang="ru-RU" dirty="0"/>
              <a:t> </a:t>
            </a:r>
            <a:r>
              <a:rPr lang="ru-RU" dirty="0" err="1"/>
              <a:t>данныe</a:t>
            </a:r>
            <a:r>
              <a:rPr lang="ru-RU" dirty="0"/>
              <a:t>, хранящемся в нашем файле в хранилище </a:t>
            </a:r>
            <a:r>
              <a:rPr lang="ru-RU" dirty="0" err="1"/>
              <a:t>hive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147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80531" y="86783"/>
            <a:ext cx="5443538" cy="745068"/>
          </a:xfrm>
        </p:spPr>
        <p:txBody>
          <a:bodyPr/>
          <a:lstStyle/>
          <a:p>
            <a:r>
              <a:rPr lang="ru-RU" dirty="0" smtClean="0"/>
              <a:t>Виды таблиц в </a:t>
            </a:r>
            <a:r>
              <a:rPr lang="en-US" dirty="0" smtClean="0"/>
              <a:t>hive</a:t>
            </a:r>
            <a:endParaRPr lang="ru-RU" dirty="0"/>
          </a:p>
        </p:txBody>
      </p:sp>
      <p:cxnSp>
        <p:nvCxnSpPr>
          <p:cNvPr id="5" name="Прямая со стрелкой 4"/>
          <p:cNvCxnSpPr>
            <a:endCxn id="7" idx="0"/>
          </p:cNvCxnSpPr>
          <p:nvPr/>
        </p:nvCxnSpPr>
        <p:spPr>
          <a:xfrm flipH="1">
            <a:off x="2651125" y="882966"/>
            <a:ext cx="2441575" cy="773668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8" idx="0"/>
          </p:cNvCxnSpPr>
          <p:nvPr/>
        </p:nvCxnSpPr>
        <p:spPr>
          <a:xfrm>
            <a:off x="5816600" y="882966"/>
            <a:ext cx="2607469" cy="831610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41500" y="1656634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614444" y="1714576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Managed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7" y="2159526"/>
            <a:ext cx="7906762" cy="27800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71"/>
          <a:stretch/>
        </p:blipFill>
        <p:spPr>
          <a:xfrm>
            <a:off x="113507" y="5073126"/>
            <a:ext cx="10668000" cy="158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412" y="48683"/>
            <a:ext cx="8534400" cy="922868"/>
          </a:xfrm>
        </p:spPr>
        <p:txBody>
          <a:bodyPr/>
          <a:lstStyle/>
          <a:p>
            <a:r>
              <a:rPr lang="ru-RU" b="1" dirty="0" err="1"/>
              <a:t>Партиция</a:t>
            </a:r>
            <a:r>
              <a:rPr lang="ru-RU" b="1" dirty="0"/>
              <a:t> (</a:t>
            </a:r>
            <a:r>
              <a:rPr lang="en-US" b="1" dirty="0"/>
              <a:t>partition</a:t>
            </a:r>
            <a:r>
              <a:rPr lang="en-US" b="1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2774" y="971551"/>
            <a:ext cx="10434638" cy="1695448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Для </a:t>
            </a:r>
            <a:r>
              <a:rPr lang="ru-RU" dirty="0">
                <a:solidFill>
                  <a:schemeClr val="tx1"/>
                </a:solidFill>
              </a:rPr>
              <a:t>того чтобы избежать полного сканирования данных по некоторым из колонок таблицы можно произвести </a:t>
            </a:r>
            <a:r>
              <a:rPr lang="ru-RU" dirty="0" err="1">
                <a:solidFill>
                  <a:schemeClr val="tx1"/>
                </a:solidFill>
              </a:rPr>
              <a:t>партиционирование</a:t>
            </a:r>
            <a:r>
              <a:rPr lang="ru-RU" dirty="0">
                <a:solidFill>
                  <a:schemeClr val="tx1"/>
                </a:solidFill>
              </a:rPr>
              <a:t> этой таблицы. </a:t>
            </a:r>
          </a:p>
          <a:p>
            <a:r>
              <a:rPr lang="ru-RU" dirty="0">
                <a:solidFill>
                  <a:schemeClr val="tx1"/>
                </a:solidFill>
              </a:rPr>
              <a:t>Для создания </a:t>
            </a:r>
            <a:r>
              <a:rPr lang="ru-RU" dirty="0" err="1">
                <a:solidFill>
                  <a:schemeClr val="tx1"/>
                </a:solidFill>
              </a:rPr>
              <a:t>партиционированной</a:t>
            </a:r>
            <a:r>
              <a:rPr lang="ru-RU" dirty="0">
                <a:solidFill>
                  <a:schemeClr val="tx1"/>
                </a:solidFill>
              </a:rPr>
              <a:t> таблицы необходимо указать по каким колонкам будет произведено </a:t>
            </a:r>
            <a:r>
              <a:rPr lang="ru-RU" dirty="0" err="1">
                <a:solidFill>
                  <a:schemeClr val="tx1"/>
                </a:solidFill>
              </a:rPr>
              <a:t>партиционирование</a:t>
            </a:r>
            <a:r>
              <a:rPr lang="ru-RU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500" y="5145385"/>
            <a:ext cx="1204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заливке данных в такую таблицу необходимо явно указать, в какую </a:t>
            </a:r>
            <a:r>
              <a:rPr lang="ru-RU" dirty="0" err="1"/>
              <a:t>партицию</a:t>
            </a:r>
            <a:r>
              <a:rPr lang="ru-RU" dirty="0"/>
              <a:t> мы </a:t>
            </a:r>
            <a:r>
              <a:rPr lang="ru-RU" dirty="0" smtClean="0"/>
              <a:t>пишем </a:t>
            </a:r>
            <a:r>
              <a:rPr lang="ru-RU" dirty="0"/>
              <a:t>данные: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676" y="2666999"/>
            <a:ext cx="3703186" cy="22985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" y="5694574"/>
            <a:ext cx="10765688" cy="7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00" y="490784"/>
            <a:ext cx="6852750" cy="34556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6" y="4698538"/>
            <a:ext cx="11612120" cy="15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4" y="569469"/>
            <a:ext cx="10103302" cy="5683108"/>
          </a:xfrm>
        </p:spPr>
      </p:pic>
    </p:spTree>
    <p:extLst>
      <p:ext uri="{BB962C8B-B14F-4D97-AF65-F5344CB8AC3E}">
        <p14:creationId xmlns:p14="http://schemas.microsoft.com/office/powerpoint/2010/main" val="38059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270933"/>
            <a:ext cx="4732338" cy="675218"/>
          </a:xfrm>
        </p:spPr>
        <p:txBody>
          <a:bodyPr/>
          <a:lstStyle/>
          <a:p>
            <a:r>
              <a:rPr lang="ru-RU" dirty="0" err="1" smtClean="0"/>
              <a:t>Бакет</a:t>
            </a:r>
            <a:r>
              <a:rPr lang="ru-RU" dirty="0" smtClean="0"/>
              <a:t> (</a:t>
            </a:r>
            <a:r>
              <a:rPr lang="en-US" dirty="0" smtClean="0"/>
              <a:t>bucket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0500" y="1454148"/>
            <a:ext cx="11690350" cy="4864102"/>
          </a:xfrm>
        </p:spPr>
        <p:txBody>
          <a:bodyPr>
            <a:noAutofit/>
          </a:bodyPr>
          <a:lstStyle/>
          <a:p>
            <a:r>
              <a:rPr lang="ru-RU" sz="1800" dirty="0" err="1">
                <a:solidFill>
                  <a:schemeClr val="tx1"/>
                </a:solidFill>
              </a:rPr>
              <a:t>Hive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Bucketing</a:t>
            </a:r>
            <a:r>
              <a:rPr lang="ru-RU" sz="1800" dirty="0">
                <a:solidFill>
                  <a:schemeClr val="tx1"/>
                </a:solidFill>
              </a:rPr>
              <a:t> — это способ разбить таблицу на управляемое количество </a:t>
            </a:r>
            <a:r>
              <a:rPr lang="ru-RU" sz="1800" dirty="0" smtClean="0">
                <a:solidFill>
                  <a:schemeClr val="tx1"/>
                </a:solidFill>
              </a:rPr>
              <a:t>кластеров. С </a:t>
            </a:r>
            <a:r>
              <a:rPr lang="ru-RU" sz="1800" dirty="0">
                <a:solidFill>
                  <a:schemeClr val="tx1"/>
                </a:solidFill>
              </a:rPr>
              <a:t>помощью </a:t>
            </a:r>
            <a:r>
              <a:rPr lang="ru-RU" sz="1800" dirty="0" err="1" smtClean="0">
                <a:solidFill>
                  <a:schemeClr val="tx1"/>
                </a:solidFill>
              </a:rPr>
              <a:t>партиций</a:t>
            </a:r>
            <a:r>
              <a:rPr lang="ru-RU" sz="1800" dirty="0" smtClean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Hive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smtClean="0">
                <a:solidFill>
                  <a:schemeClr val="tx1"/>
                </a:solidFill>
              </a:rPr>
              <a:t>делит (и кладёт в разные директории) таблицу </a:t>
            </a:r>
            <a:r>
              <a:rPr lang="ru-RU" sz="1800" dirty="0">
                <a:solidFill>
                  <a:schemeClr val="tx1"/>
                </a:solidFill>
              </a:rPr>
              <a:t>на более мелкие части для каждого отдельного значения столбца, тогда как с помощью </a:t>
            </a:r>
            <a:r>
              <a:rPr lang="ru-RU" sz="1800" dirty="0" err="1" smtClean="0">
                <a:solidFill>
                  <a:schemeClr val="tx1"/>
                </a:solidFill>
              </a:rPr>
              <a:t>бакетинга</a:t>
            </a:r>
            <a:r>
              <a:rPr lang="ru-RU" sz="1800" dirty="0" smtClean="0">
                <a:solidFill>
                  <a:schemeClr val="tx1"/>
                </a:solidFill>
              </a:rPr>
              <a:t> </a:t>
            </a:r>
            <a:r>
              <a:rPr lang="ru-RU" sz="1800" dirty="0">
                <a:solidFill>
                  <a:schemeClr val="tx1"/>
                </a:solidFill>
              </a:rPr>
              <a:t>вы можете указать количество </a:t>
            </a:r>
            <a:r>
              <a:rPr lang="ru-RU" sz="1800" dirty="0" err="1" smtClean="0">
                <a:solidFill>
                  <a:schemeClr val="tx1"/>
                </a:solidFill>
              </a:rPr>
              <a:t>бакетов</a:t>
            </a:r>
            <a:r>
              <a:rPr lang="ru-RU" sz="1800" dirty="0" smtClean="0">
                <a:solidFill>
                  <a:schemeClr val="tx1"/>
                </a:solidFill>
              </a:rPr>
              <a:t>, </a:t>
            </a:r>
            <a:r>
              <a:rPr lang="ru-RU" sz="1800" dirty="0">
                <a:solidFill>
                  <a:schemeClr val="tx1"/>
                </a:solidFill>
              </a:rPr>
              <a:t>которые необходимо создать во время создания таблицы </a:t>
            </a:r>
            <a:r>
              <a:rPr lang="ru-RU" sz="1800" dirty="0" err="1">
                <a:solidFill>
                  <a:schemeClr val="tx1"/>
                </a:solidFill>
              </a:rPr>
              <a:t>Hive</a:t>
            </a:r>
            <a:r>
              <a:rPr lang="ru-RU" sz="1800" dirty="0">
                <a:solidFill>
                  <a:schemeClr val="tx1"/>
                </a:solidFill>
              </a:rPr>
              <a:t>.</a:t>
            </a:r>
          </a:p>
          <a:p>
            <a:r>
              <a:rPr lang="ru-RU" sz="1800" dirty="0" smtClean="0">
                <a:solidFill>
                  <a:schemeClr val="tx1"/>
                </a:solidFill>
              </a:rPr>
              <a:t>Каждый </a:t>
            </a:r>
            <a:r>
              <a:rPr lang="ru-RU" sz="1800" dirty="0" err="1" smtClean="0">
                <a:solidFill>
                  <a:schemeClr val="tx1"/>
                </a:solidFill>
              </a:rPr>
              <a:t>бакет</a:t>
            </a:r>
            <a:r>
              <a:rPr lang="ru-RU" sz="1800" dirty="0" smtClean="0">
                <a:solidFill>
                  <a:schemeClr val="tx1"/>
                </a:solidFill>
              </a:rPr>
              <a:t> </a:t>
            </a:r>
            <a:r>
              <a:rPr lang="ru-RU" sz="1800" dirty="0">
                <a:solidFill>
                  <a:schemeClr val="tx1"/>
                </a:solidFill>
              </a:rPr>
              <a:t>хранится в виде файла в </a:t>
            </a:r>
            <a:r>
              <a:rPr lang="ru-RU" sz="1800" dirty="0" smtClean="0">
                <a:solidFill>
                  <a:schemeClr val="tx1"/>
                </a:solidFill>
              </a:rPr>
              <a:t>каталогах </a:t>
            </a:r>
            <a:r>
              <a:rPr lang="ru-RU" sz="1800" dirty="0">
                <a:solidFill>
                  <a:schemeClr val="tx1"/>
                </a:solidFill>
              </a:rPr>
              <a:t>разделов в HDFS</a:t>
            </a:r>
            <a:r>
              <a:rPr lang="ru-RU" sz="1800" dirty="0" smtClean="0">
                <a:solidFill>
                  <a:schemeClr val="tx1"/>
                </a:solidFill>
              </a:rPr>
              <a:t>.</a:t>
            </a:r>
            <a:endParaRPr lang="ru-RU" sz="1800" dirty="0">
              <a:solidFill>
                <a:schemeClr val="tx1"/>
              </a:solidFill>
            </a:endParaRPr>
          </a:p>
          <a:p>
            <a:r>
              <a:rPr lang="ru-RU" sz="1800" dirty="0">
                <a:solidFill>
                  <a:schemeClr val="tx1"/>
                </a:solidFill>
              </a:rPr>
              <a:t>Записи с одинаковым значением в столбце всегда будут храниться в одном сегменте. </a:t>
            </a:r>
            <a:endParaRPr lang="ru-RU" sz="1800" dirty="0" smtClean="0">
              <a:solidFill>
                <a:schemeClr val="tx1"/>
              </a:solidFill>
            </a:endParaRPr>
          </a:p>
          <a:p>
            <a:endParaRPr lang="ru-RU" sz="1800" dirty="0">
              <a:solidFill>
                <a:schemeClr val="tx1"/>
              </a:solidFill>
            </a:endParaRPr>
          </a:p>
          <a:p>
            <a:r>
              <a:rPr lang="ru-RU" sz="1800" dirty="0" smtClean="0">
                <a:solidFill>
                  <a:schemeClr val="tx1"/>
                </a:solidFill>
              </a:rPr>
              <a:t>2 сценария:</a:t>
            </a:r>
          </a:p>
          <a:p>
            <a:pPr lvl="1"/>
            <a:r>
              <a:rPr lang="ru-RU" dirty="0" smtClean="0">
                <a:solidFill>
                  <a:schemeClr val="tx1"/>
                </a:solidFill>
              </a:rPr>
              <a:t>Создаём </a:t>
            </a:r>
            <a:r>
              <a:rPr lang="ru-RU" dirty="0" err="1" smtClean="0">
                <a:solidFill>
                  <a:schemeClr val="tx1"/>
                </a:solidFill>
              </a:rPr>
              <a:t>бакет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поверх </a:t>
            </a:r>
            <a:r>
              <a:rPr lang="ru-RU" dirty="0" err="1" smtClean="0">
                <a:solidFill>
                  <a:schemeClr val="tx1"/>
                </a:solidFill>
              </a:rPr>
              <a:t>партиционированной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таблицы, чтобы дополнительно разделить таблицу для повышения производительности запросов.</a:t>
            </a:r>
          </a:p>
          <a:p>
            <a:pPr lvl="1"/>
            <a:r>
              <a:rPr lang="ru-RU" dirty="0">
                <a:solidFill>
                  <a:schemeClr val="tx1"/>
                </a:solidFill>
              </a:rPr>
              <a:t>Создайте </a:t>
            </a:r>
            <a:r>
              <a:rPr lang="ru-RU" dirty="0" err="1" smtClean="0">
                <a:solidFill>
                  <a:schemeClr val="tx1"/>
                </a:solidFill>
              </a:rPr>
              <a:t>бакеты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для таблицы, в которой вы не можете выбрать столбец </a:t>
            </a:r>
            <a:r>
              <a:rPr lang="ru-RU" dirty="0" smtClean="0">
                <a:solidFill>
                  <a:schemeClr val="tx1"/>
                </a:solidFill>
              </a:rPr>
              <a:t>для </a:t>
            </a:r>
            <a:r>
              <a:rPr lang="ru-RU" dirty="0" err="1" smtClean="0">
                <a:solidFill>
                  <a:schemeClr val="tx1"/>
                </a:solidFill>
              </a:rPr>
              <a:t>партиционирования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из-за (слишком много различных значений в столбцах).</a:t>
            </a:r>
          </a:p>
        </p:txBody>
      </p:sp>
    </p:spTree>
    <p:extLst>
      <p:ext uri="{BB962C8B-B14F-4D97-AF65-F5344CB8AC3E}">
        <p14:creationId xmlns:p14="http://schemas.microsoft.com/office/powerpoint/2010/main" val="29738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89" y="387065"/>
            <a:ext cx="5947210" cy="31521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1" y="4492225"/>
            <a:ext cx="11264409" cy="19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330199"/>
            <a:ext cx="11272838" cy="6340972"/>
          </a:xfrm>
        </p:spPr>
      </p:pic>
    </p:spTree>
    <p:extLst>
      <p:ext uri="{BB962C8B-B14F-4D97-AF65-F5344CB8AC3E}">
        <p14:creationId xmlns:p14="http://schemas.microsoft.com/office/powerpoint/2010/main" val="16281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577" y="1671244"/>
            <a:ext cx="8534400" cy="1507067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Базы данных в </a:t>
            </a:r>
            <a:r>
              <a:rPr lang="en-US" sz="4000" dirty="0" smtClean="0"/>
              <a:t>Hadoop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1218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0960" y="293019"/>
            <a:ext cx="10374727" cy="1507067"/>
          </a:xfrm>
        </p:spPr>
        <p:txBody>
          <a:bodyPr/>
          <a:lstStyle/>
          <a:p>
            <a:r>
              <a:rPr lang="ru-RU" dirty="0" smtClean="0"/>
              <a:t>Вопрос проницательным студентам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0960" y="2259128"/>
            <a:ext cx="8534400" cy="579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 smtClean="0">
                <a:solidFill>
                  <a:schemeClr val="tx1"/>
                </a:solidFill>
              </a:rPr>
              <a:t>Какие способы хранения данных вы знаете?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1582" y="1331844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(Непостоянная рубрика)</a:t>
            </a:r>
            <a:endParaRPr lang="ru-R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01756" y="3432313"/>
            <a:ext cx="4552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/>
              <a:t>Память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/>
              <a:t>Файлы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/>
              <a:t>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26890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0595" y="531558"/>
            <a:ext cx="8534400" cy="1507067"/>
          </a:xfrm>
        </p:spPr>
        <p:txBody>
          <a:bodyPr/>
          <a:lstStyle/>
          <a:p>
            <a:r>
              <a:rPr lang="ru-RU" dirty="0" smtClean="0"/>
              <a:t>Важные вопросы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8316" y="1977887"/>
            <a:ext cx="10653023" cy="3615267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Каким образом будет осуществляться взаимодействие с данными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Какие операции будут проводиться часто (чтение, запись, изменение)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Как будут проводится операции (последовательно или случайно)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Сколько процессов имеет доступ к данным (1 или много)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Какова структура данных (</a:t>
            </a:r>
            <a:r>
              <a:rPr lang="en-US" dirty="0" smtClean="0">
                <a:solidFill>
                  <a:schemeClr val="tx1"/>
                </a:solidFill>
              </a:rPr>
              <a:t>K-&gt;V, </a:t>
            </a:r>
            <a:r>
              <a:rPr lang="ru-RU" dirty="0" smtClean="0">
                <a:solidFill>
                  <a:schemeClr val="tx1"/>
                </a:solidFill>
              </a:rPr>
              <a:t>таблицы, нет структуры)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6"/>
          <a:stretch/>
        </p:blipFill>
        <p:spPr>
          <a:xfrm>
            <a:off x="1014342" y="811694"/>
            <a:ext cx="9861837" cy="5264427"/>
          </a:xfrm>
        </p:spPr>
      </p:pic>
      <p:sp>
        <p:nvSpPr>
          <p:cNvPr id="5" name="Прямоугольник 4"/>
          <p:cNvSpPr/>
          <p:nvPr/>
        </p:nvSpPr>
        <p:spPr>
          <a:xfrm>
            <a:off x="9892748" y="4507210"/>
            <a:ext cx="983431" cy="156891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3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82" y="566530"/>
            <a:ext cx="10385616" cy="53085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313767" y="4306219"/>
            <a:ext cx="983431" cy="156891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798983" y="6131157"/>
            <a:ext cx="8554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Итого: высокая скорость, но низкая надёжность</a:t>
            </a:r>
            <a:endParaRPr lang="ru-RU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49" y="1316431"/>
            <a:ext cx="10470725" cy="392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8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41" y="685800"/>
            <a:ext cx="8987083" cy="556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8333" y="2138768"/>
            <a:ext cx="10702475" cy="1507067"/>
          </a:xfrm>
        </p:spPr>
        <p:txBody>
          <a:bodyPr>
            <a:normAutofit/>
          </a:bodyPr>
          <a:lstStyle/>
          <a:p>
            <a:r>
              <a:rPr lang="ru-RU" sz="5400" b="1" dirty="0" smtClean="0"/>
              <a:t>Тема 2. компонент </a:t>
            </a:r>
            <a:r>
              <a:rPr lang="en-US" sz="5400" b="1" dirty="0" smtClean="0"/>
              <a:t>HADOOP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100161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577" y="412288"/>
            <a:ext cx="8534400" cy="1507067"/>
          </a:xfrm>
        </p:spPr>
        <p:txBody>
          <a:bodyPr/>
          <a:lstStyle/>
          <a:p>
            <a:r>
              <a:rPr lang="ru-RU" dirty="0" smtClean="0"/>
              <a:t>Реляционная модель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8296" y="2411896"/>
            <a:ext cx="11350487" cy="1571119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Структурный аспект (из каких объектов состоят БД, какие между ними отношения)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Аспект целостности (какого типа данные, </a:t>
            </a:r>
            <a:r>
              <a:rPr lang="ru-RU" dirty="0">
                <a:solidFill>
                  <a:schemeClr val="tx1"/>
                </a:solidFill>
              </a:rPr>
              <a:t>какие значения могут принимать</a:t>
            </a:r>
            <a:r>
              <a:rPr lang="ru-RU" dirty="0" smtClean="0">
                <a:solidFill>
                  <a:schemeClr val="tx1"/>
                </a:solidFill>
              </a:rPr>
              <a:t>)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Аспект обработки (как можно взаимодействовать с данными)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41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881661"/>
              </p:ext>
            </p:extLst>
          </p:nvPr>
        </p:nvGraphicFramePr>
        <p:xfrm>
          <a:off x="1196870" y="2253530"/>
          <a:ext cx="9248295" cy="200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2765">
                  <a:extLst>
                    <a:ext uri="{9D8B030D-6E8A-4147-A177-3AD203B41FA5}">
                      <a16:colId xmlns:a16="http://schemas.microsoft.com/office/drawing/2014/main" val="317885854"/>
                    </a:ext>
                  </a:extLst>
                </a:gridCol>
                <a:gridCol w="3082765">
                  <a:extLst>
                    <a:ext uri="{9D8B030D-6E8A-4147-A177-3AD203B41FA5}">
                      <a16:colId xmlns:a16="http://schemas.microsoft.com/office/drawing/2014/main" val="3882182166"/>
                    </a:ext>
                  </a:extLst>
                </a:gridCol>
                <a:gridCol w="3082765">
                  <a:extLst>
                    <a:ext uri="{9D8B030D-6E8A-4147-A177-3AD203B41FA5}">
                      <a16:colId xmlns:a16="http://schemas.microsoft.com/office/drawing/2014/main" val="3841095342"/>
                    </a:ext>
                  </a:extLst>
                </a:gridCol>
              </a:tblGrid>
              <a:tr h="501458">
                <a:tc>
                  <a:txBody>
                    <a:bodyPr/>
                    <a:lstStyle/>
                    <a:p>
                      <a:r>
                        <a:rPr lang="ru-RU" sz="2600" dirty="0" smtClean="0"/>
                        <a:t>А1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…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An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extLst>
                  <a:ext uri="{0D108BD9-81ED-4DB2-BD59-A6C34878D82A}">
                    <a16:rowId xmlns:a16="http://schemas.microsoft.com/office/drawing/2014/main" val="876813424"/>
                  </a:ext>
                </a:extLst>
              </a:tr>
              <a:tr h="501458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1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Hello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True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extLst>
                  <a:ext uri="{0D108BD9-81ED-4DB2-BD59-A6C34878D82A}">
                    <a16:rowId xmlns:a16="http://schemas.microsoft.com/office/drawing/2014/main" val="1642252140"/>
                  </a:ext>
                </a:extLst>
              </a:tr>
              <a:tr h="501458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2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World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False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extLst>
                  <a:ext uri="{0D108BD9-81ED-4DB2-BD59-A6C34878D82A}">
                    <a16:rowId xmlns:a16="http://schemas.microsoft.com/office/drawing/2014/main" val="1288034731"/>
                  </a:ext>
                </a:extLst>
              </a:tr>
              <a:tr h="501458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3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!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…</a:t>
                      </a:r>
                      <a:endParaRPr lang="ru-RU" sz="2600" dirty="0"/>
                    </a:p>
                  </a:txBody>
                  <a:tcPr marL="99089" marR="99089" marT="49544" marB="49544"/>
                </a:tc>
                <a:extLst>
                  <a:ext uri="{0D108BD9-81ED-4DB2-BD59-A6C34878D82A}">
                    <a16:rowId xmlns:a16="http://schemas.microsoft.com/office/drawing/2014/main" val="231891039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40156" y="4711149"/>
            <a:ext cx="516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Table-row-column</a:t>
            </a:r>
            <a:endParaRPr lang="ru-RU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650794"/>
              </p:ext>
            </p:extLst>
          </p:nvPr>
        </p:nvGraphicFramePr>
        <p:xfrm>
          <a:off x="2239888" y="2517912"/>
          <a:ext cx="7907103" cy="171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701">
                  <a:extLst>
                    <a:ext uri="{9D8B030D-6E8A-4147-A177-3AD203B41FA5}">
                      <a16:colId xmlns:a16="http://schemas.microsoft.com/office/drawing/2014/main" val="317885854"/>
                    </a:ext>
                  </a:extLst>
                </a:gridCol>
                <a:gridCol w="2635701">
                  <a:extLst>
                    <a:ext uri="{9D8B030D-6E8A-4147-A177-3AD203B41FA5}">
                      <a16:colId xmlns:a16="http://schemas.microsoft.com/office/drawing/2014/main" val="3882182166"/>
                    </a:ext>
                  </a:extLst>
                </a:gridCol>
                <a:gridCol w="2635701">
                  <a:extLst>
                    <a:ext uri="{9D8B030D-6E8A-4147-A177-3AD203B41FA5}">
                      <a16:colId xmlns:a16="http://schemas.microsoft.com/office/drawing/2014/main" val="3841095342"/>
                    </a:ext>
                  </a:extLst>
                </a:gridCol>
              </a:tblGrid>
              <a:tr h="428736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А</a:t>
                      </a:r>
                      <a:r>
                        <a:rPr lang="ru-RU" sz="2200" strike="sngStrike" dirty="0" smtClean="0"/>
                        <a:t>1</a:t>
                      </a:r>
                      <a:endParaRPr lang="ru-RU" sz="2200" strike="sngStrike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…</a:t>
                      </a:r>
                      <a:endParaRPr lang="ru-RU" sz="2200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</a:t>
                      </a:r>
                      <a:r>
                        <a:rPr lang="en-US" sz="2200" strike="sngStrike" dirty="0" smtClean="0"/>
                        <a:t>n</a:t>
                      </a:r>
                      <a:endParaRPr lang="ru-RU" sz="2200" strike="sngStrike" dirty="0"/>
                    </a:p>
                  </a:txBody>
                  <a:tcPr marL="84719" marR="84719" marT="42359" marB="42359"/>
                </a:tc>
                <a:extLst>
                  <a:ext uri="{0D108BD9-81ED-4DB2-BD59-A6C34878D82A}">
                    <a16:rowId xmlns:a16="http://schemas.microsoft.com/office/drawing/2014/main" val="876813424"/>
                  </a:ext>
                </a:extLst>
              </a:tr>
              <a:tr h="428736">
                <a:tc>
                  <a:txBody>
                    <a:bodyPr/>
                    <a:lstStyle/>
                    <a:p>
                      <a:r>
                        <a:rPr lang="en-US" sz="2200" strike="sngStrike" dirty="0" smtClean="0"/>
                        <a:t>1</a:t>
                      </a:r>
                      <a:endParaRPr lang="ru-RU" sz="2200" strike="sngStrike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Hello</a:t>
                      </a:r>
                      <a:endParaRPr lang="ru-RU" sz="2200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True</a:t>
                      </a:r>
                      <a:endParaRPr lang="ru-RU" sz="2200" dirty="0"/>
                    </a:p>
                  </a:txBody>
                  <a:tcPr marL="84719" marR="84719" marT="42359" marB="42359"/>
                </a:tc>
                <a:extLst>
                  <a:ext uri="{0D108BD9-81ED-4DB2-BD59-A6C34878D82A}">
                    <a16:rowId xmlns:a16="http://schemas.microsoft.com/office/drawing/2014/main" val="1642252140"/>
                  </a:ext>
                </a:extLst>
              </a:tr>
              <a:tr h="428736">
                <a:tc>
                  <a:txBody>
                    <a:bodyPr/>
                    <a:lstStyle/>
                    <a:p>
                      <a:r>
                        <a:rPr lang="en-US" sz="2200" strike="sngStrike" dirty="0" smtClean="0"/>
                        <a:t>2</a:t>
                      </a:r>
                      <a:endParaRPr lang="ru-RU" sz="2200" strike="sngStrike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World</a:t>
                      </a:r>
                      <a:endParaRPr lang="ru-RU" sz="2200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False</a:t>
                      </a:r>
                      <a:endParaRPr lang="ru-RU" sz="2200" dirty="0"/>
                    </a:p>
                  </a:txBody>
                  <a:tcPr marL="84719" marR="84719" marT="42359" marB="42359"/>
                </a:tc>
                <a:extLst>
                  <a:ext uri="{0D108BD9-81ED-4DB2-BD59-A6C34878D82A}">
                    <a16:rowId xmlns:a16="http://schemas.microsoft.com/office/drawing/2014/main" val="1288034731"/>
                  </a:ext>
                </a:extLst>
              </a:tr>
              <a:tr h="428736">
                <a:tc>
                  <a:txBody>
                    <a:bodyPr/>
                    <a:lstStyle/>
                    <a:p>
                      <a:r>
                        <a:rPr lang="en-US" sz="2200" strike="sngStrike" dirty="0" smtClean="0"/>
                        <a:t>3</a:t>
                      </a:r>
                      <a:endParaRPr lang="ru-RU" sz="2200" strike="sngStrike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!</a:t>
                      </a:r>
                      <a:endParaRPr lang="ru-RU" sz="2200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…</a:t>
                      </a:r>
                      <a:endParaRPr lang="ru-RU" sz="2200" dirty="0"/>
                    </a:p>
                  </a:txBody>
                  <a:tcPr marL="84719" marR="84719" marT="42359" marB="42359"/>
                </a:tc>
                <a:extLst>
                  <a:ext uri="{0D108BD9-81ED-4DB2-BD59-A6C34878D82A}">
                    <a16:rowId xmlns:a16="http://schemas.microsoft.com/office/drawing/2014/main" val="231891039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40156" y="4711149"/>
            <a:ext cx="516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Relation-tuple-attribute</a:t>
            </a:r>
            <a:endParaRPr lang="ru-RU" sz="3200" b="1" dirty="0">
              <a:solidFill>
                <a:srgbClr val="FFFF00"/>
              </a:solidFill>
            </a:endParaRPr>
          </a:p>
        </p:txBody>
      </p:sp>
      <p:sp>
        <p:nvSpPr>
          <p:cNvPr id="2" name="Правая фигурная скобка 1"/>
          <p:cNvSpPr/>
          <p:nvPr/>
        </p:nvSpPr>
        <p:spPr>
          <a:xfrm>
            <a:off x="10316816" y="2980524"/>
            <a:ext cx="536713" cy="1252332"/>
          </a:xfrm>
          <a:prstGeom prst="rightBrace">
            <a:avLst/>
          </a:prstGeom>
          <a:ln w="38100">
            <a:solidFill>
              <a:srgbClr val="FFFF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585173" y="2517912"/>
            <a:ext cx="158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Отношение</a:t>
            </a:r>
          </a:p>
          <a:p>
            <a:pPr algn="ctr"/>
            <a:r>
              <a:rPr lang="en-US" b="1" dirty="0" smtClean="0"/>
              <a:t>(Relation)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1181" y="2946670"/>
            <a:ext cx="1212574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/>
              <a:t>Кортеж</a:t>
            </a:r>
          </a:p>
          <a:p>
            <a:pPr>
              <a:lnSpc>
                <a:spcPct val="150000"/>
              </a:lnSpc>
            </a:pPr>
            <a:r>
              <a:rPr lang="ru-RU" b="1" dirty="0" smtClean="0"/>
              <a:t>Кортеж</a:t>
            </a:r>
          </a:p>
          <a:p>
            <a:pPr>
              <a:lnSpc>
                <a:spcPct val="150000"/>
              </a:lnSpc>
            </a:pPr>
            <a:r>
              <a:rPr lang="ru-RU" b="1" dirty="0" smtClean="0"/>
              <a:t>Кортеж</a:t>
            </a:r>
            <a:endParaRPr lang="ru-RU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58278" y="1888435"/>
            <a:ext cx="778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Атрибут				Атрибут				Атрибут</a:t>
            </a:r>
            <a:endParaRPr lang="ru-RU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3895" y="576470"/>
            <a:ext cx="5161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FF00"/>
                </a:solidFill>
              </a:rPr>
              <a:t>Объект РМД</a:t>
            </a:r>
            <a:endParaRPr lang="ru-RU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261312"/>
            <a:ext cx="11043963" cy="1507067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FFFF00"/>
                </a:solidFill>
              </a:rPr>
              <a:t>С помощью </a:t>
            </a:r>
            <a:r>
              <a:rPr lang="en-US" dirty="0" smtClean="0">
                <a:solidFill>
                  <a:srgbClr val="FFFF00"/>
                </a:solidFill>
              </a:rPr>
              <a:t>acid </a:t>
            </a:r>
            <a:r>
              <a:rPr lang="ru-RU" dirty="0" smtClean="0">
                <a:solidFill>
                  <a:srgbClr val="FFFF00"/>
                </a:solidFill>
              </a:rPr>
              <a:t>реализуется  требование к целостности данных в </a:t>
            </a:r>
            <a:r>
              <a:rPr lang="ru-RU" dirty="0" err="1" smtClean="0">
                <a:solidFill>
                  <a:srgbClr val="FFFF00"/>
                </a:solidFill>
              </a:rPr>
              <a:t>рбд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9" y="633501"/>
            <a:ext cx="10895886" cy="45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7" y="1116985"/>
            <a:ext cx="11104762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5" y="1771857"/>
            <a:ext cx="11676190" cy="3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8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18" y="550333"/>
            <a:ext cx="10729240" cy="57876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39333" y="2201333"/>
            <a:ext cx="2794000" cy="931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Client</a:t>
            </a:r>
            <a:endParaRPr lang="ru-RU" b="1" dirty="0"/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4334933" y="2667000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26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90" y="462664"/>
            <a:ext cx="11155543" cy="6020211"/>
          </a:xfrm>
          <a:prstGeom prst="rect">
            <a:avLst/>
          </a:prstGeom>
        </p:spPr>
      </p:pic>
      <p:sp>
        <p:nvSpPr>
          <p:cNvPr id="5" name="Двойная стрелка вверх/вниз 4"/>
          <p:cNvSpPr/>
          <p:nvPr/>
        </p:nvSpPr>
        <p:spPr>
          <a:xfrm>
            <a:off x="7344076" y="3676851"/>
            <a:ext cx="298383" cy="42351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96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746" y="0"/>
            <a:ext cx="8534400" cy="1507067"/>
          </a:xfrm>
        </p:spPr>
        <p:txBody>
          <a:bodyPr/>
          <a:lstStyle/>
          <a:p>
            <a:r>
              <a:rPr lang="en-US" b="1" dirty="0" smtClean="0"/>
              <a:t>NoSQL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7556"/>
          <a:stretch/>
        </p:blipFill>
        <p:spPr>
          <a:xfrm>
            <a:off x="183829" y="3217333"/>
            <a:ext cx="10611171" cy="32040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29" y="1442619"/>
            <a:ext cx="9903676" cy="14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6" y="862333"/>
            <a:ext cx="10866667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36201</TotalTime>
  <Words>4870</Words>
  <Application>Microsoft Office PowerPoint</Application>
  <PresentationFormat>Широкоэкранный</PresentationFormat>
  <Paragraphs>735</Paragraphs>
  <Slides>280</Slides>
  <Notes>57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280</vt:i4>
      </vt:variant>
    </vt:vector>
  </HeadingPairs>
  <TitlesOfParts>
    <vt:vector size="291" baseType="lpstr">
      <vt:lpstr>Arial</vt:lpstr>
      <vt:lpstr>Calibri</vt:lpstr>
      <vt:lpstr>Century Gothic</vt:lpstr>
      <vt:lpstr>Consolas</vt:lpstr>
      <vt:lpstr>Courier New</vt:lpstr>
      <vt:lpstr>Open Sans</vt:lpstr>
      <vt:lpstr>Petersburg-Italic</vt:lpstr>
      <vt:lpstr>Petersburg-Regular</vt:lpstr>
      <vt:lpstr>Wingdings</vt:lpstr>
      <vt:lpstr>Wingdings 3</vt:lpstr>
      <vt:lpstr>Сектор</vt:lpstr>
      <vt:lpstr>Математические методы в больших данных</vt:lpstr>
      <vt:lpstr>Что будет:</vt:lpstr>
      <vt:lpstr>Презентация PowerPoint</vt:lpstr>
      <vt:lpstr>3V</vt:lpstr>
      <vt:lpstr>Презентация PowerPoint</vt:lpstr>
      <vt:lpstr>Презентация PowerPoint</vt:lpstr>
      <vt:lpstr>Презентация PowerPoint</vt:lpstr>
      <vt:lpstr>Презентация PowerPoint</vt:lpstr>
      <vt:lpstr>Тема 2. компонент HADOOP</vt:lpstr>
      <vt:lpstr>Что будет?</vt:lpstr>
      <vt:lpstr>Hadoop - система надежного общего хранения и анализа данных.</vt:lpstr>
      <vt:lpstr>Коммерческие реализации hadoop</vt:lpstr>
      <vt:lpstr>Компонент Hadoop</vt:lpstr>
      <vt:lpstr>Презентация PowerPoint</vt:lpstr>
      <vt:lpstr>HDFS</vt:lpstr>
      <vt:lpstr>Схема репликации данных в HDFS</vt:lpstr>
      <vt:lpstr>Презентация PowerPoint</vt:lpstr>
      <vt:lpstr>Структура диска: (A) дорожка (B) геометрический сектор (C) сектор дорожки (D) кластер</vt:lpstr>
      <vt:lpstr>Преимущества использования больших блоков</vt:lpstr>
      <vt:lpstr>Презентация PowerPoint</vt:lpstr>
      <vt:lpstr>Презентация PowerPoint</vt:lpstr>
      <vt:lpstr>Презентация PowerPoint</vt:lpstr>
      <vt:lpstr>Презентация PowerPoint</vt:lpstr>
      <vt:lpstr>HDFS API</vt:lpstr>
      <vt:lpstr>Работа с HDFS</vt:lpstr>
      <vt:lpstr>HDFS. Web Api</vt:lpstr>
      <vt:lpstr>Презентация PowerPoint</vt:lpstr>
      <vt:lpstr>Презентация PowerPoint</vt:lpstr>
      <vt:lpstr>MapReduce и yarn</vt:lpstr>
      <vt:lpstr>Презентация PowerPoint</vt:lpstr>
      <vt:lpstr>Типичные задания MapReduce</vt:lpstr>
      <vt:lpstr>Map reduce framework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MapReduce job</vt:lpstr>
      <vt:lpstr>Презентация PowerPoint</vt:lpstr>
      <vt:lpstr>Презентация PowerPoint</vt:lpstr>
      <vt:lpstr>Презентация PowerPoint</vt:lpstr>
      <vt:lpstr>Вопросы проницательным студентам:</vt:lpstr>
      <vt:lpstr>Презентация PowerPoint</vt:lpstr>
      <vt:lpstr>Учимся писать задания MapReduce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HIVE</vt:lpstr>
      <vt:lpstr>Что будет?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Клиенты</vt:lpstr>
      <vt:lpstr>Презентация PowerPoint</vt:lpstr>
      <vt:lpstr>Data Units</vt:lpstr>
      <vt:lpstr>База данных</vt:lpstr>
      <vt:lpstr>Таблица</vt:lpstr>
      <vt:lpstr>Виды таблиц в hive</vt:lpstr>
      <vt:lpstr>Партиция (partition)</vt:lpstr>
      <vt:lpstr>Презентация PowerPoint</vt:lpstr>
      <vt:lpstr>Бакет (bucket)</vt:lpstr>
      <vt:lpstr>Презентация PowerPoint</vt:lpstr>
      <vt:lpstr>Презентация PowerPoint</vt:lpstr>
      <vt:lpstr>Базы данных в Hadoop</vt:lpstr>
      <vt:lpstr>Вопрос проницательным студентам </vt:lpstr>
      <vt:lpstr>Важные вопросы</vt:lpstr>
      <vt:lpstr>Презентация PowerPoint</vt:lpstr>
      <vt:lpstr>Презентация PowerPoint</vt:lpstr>
      <vt:lpstr>Презентация PowerPoint</vt:lpstr>
      <vt:lpstr>Презентация PowerPoint</vt:lpstr>
      <vt:lpstr>Реляционная модель данных</vt:lpstr>
      <vt:lpstr>Презентация PowerPoint</vt:lpstr>
      <vt:lpstr>Презентация PowerPoint</vt:lpstr>
      <vt:lpstr>С помощью acid реализуется  требование к целостности данных в рбд</vt:lpstr>
      <vt:lpstr>Презентация PowerPoint</vt:lpstr>
      <vt:lpstr>Презентация PowerPoint</vt:lpstr>
      <vt:lpstr>Презентация PowerPoint</vt:lpstr>
      <vt:lpstr>Презентация PowerPoint</vt:lpstr>
      <vt:lpstr>NoSQL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Классическая схема хранения данных в пк</vt:lpstr>
      <vt:lpstr>Презентация PowerPoint</vt:lpstr>
      <vt:lpstr>Презентация PowerPoint</vt:lpstr>
      <vt:lpstr>Презентация PowerPoint</vt:lpstr>
      <vt:lpstr>Hadoop</vt:lpstr>
      <vt:lpstr>Spark</vt:lpstr>
      <vt:lpstr>Программная модель spark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системы планирования рабочих процессов</vt:lpstr>
      <vt:lpstr>Что будет</vt:lpstr>
      <vt:lpstr>Презентация PowerPoint</vt:lpstr>
      <vt:lpstr>Зачем оно нам нужно?</vt:lpstr>
      <vt:lpstr>Презентация PowerPoint</vt:lpstr>
      <vt:lpstr>Презентация PowerPoint</vt:lpstr>
      <vt:lpstr>Презентация PowerPoint</vt:lpstr>
      <vt:lpstr>Презентация PowerPoint</vt:lpstr>
      <vt:lpstr>Workflows</vt:lpstr>
      <vt:lpstr>Пример job.properties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Пару слов о сертификации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Видеоурок по кафке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План занятий до конца семестра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State management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https://www.freecram.net/question/Huawei.H13-711_V3.0.v2022-06-20.q259/the-following-figure-shows-the-storage-locations-of-files-a-b-c-and-d-among-them-a-and-b-are-related   https://www.bigdataschool.ru/blog/savepoint-vs-checkpoint-in-flink.html  https://nightlies.apache.org/flink/flink-docs-master/docs/concepts/stateful-stream-processing/ </vt:lpstr>
      <vt:lpstr>LDAP и kerberos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Порядок действий ещё раз</vt:lpstr>
      <vt:lpstr>LDAP (Lightweight directory access protocol)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Lucene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Математические методы в больших данных</dc:title>
  <dc:creator>Иевлев Кирилл Олегович</dc:creator>
  <cp:lastModifiedBy>Иевлев Кирилл Олегович</cp:lastModifiedBy>
  <cp:revision>221</cp:revision>
  <dcterms:created xsi:type="dcterms:W3CDTF">2022-09-14T23:35:51Z</dcterms:created>
  <dcterms:modified xsi:type="dcterms:W3CDTF">2022-12-16T00:10:06Z</dcterms:modified>
</cp:coreProperties>
</file>